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0"/>
  </p:notesMasterIdLst>
  <p:handoutMasterIdLst>
    <p:handoutMasterId r:id="rId21"/>
  </p:handoutMasterIdLst>
  <p:sldIdLst>
    <p:sldId id="256" r:id="rId5"/>
    <p:sldId id="333" r:id="rId6"/>
    <p:sldId id="334" r:id="rId7"/>
    <p:sldId id="335" r:id="rId8"/>
    <p:sldId id="336" r:id="rId9"/>
    <p:sldId id="337" r:id="rId10"/>
    <p:sldId id="338" r:id="rId11"/>
    <p:sldId id="339" r:id="rId12"/>
    <p:sldId id="340" r:id="rId13"/>
    <p:sldId id="341" r:id="rId14"/>
    <p:sldId id="342" r:id="rId15"/>
    <p:sldId id="343" r:id="rId16"/>
    <p:sldId id="344" r:id="rId17"/>
    <p:sldId id="345" r:id="rId18"/>
    <p:sldId id="332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264">
          <p15:clr>
            <a:srgbClr val="A4A3A4"/>
          </p15:clr>
        </p15:guide>
        <p15:guide id="2" pos="5457">
          <p15:clr>
            <a:srgbClr val="A4A3A4"/>
          </p15:clr>
        </p15:guide>
        <p15:guide id="3" pos="30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8437"/>
    <a:srgbClr val="262626"/>
    <a:srgbClr val="48484A"/>
    <a:srgbClr val="DCDDDE"/>
    <a:srgbClr val="B1B3B6"/>
    <a:srgbClr val="77787B"/>
    <a:srgbClr val="BA1222"/>
    <a:srgbClr val="524D85"/>
    <a:srgbClr val="FFC20E"/>
    <a:srgbClr val="63AF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84831" autoAdjust="0"/>
  </p:normalViewPr>
  <p:slideViewPr>
    <p:cSldViewPr snapToGrid="0" snapToObjects="1">
      <p:cViewPr varScale="1">
        <p:scale>
          <a:sx n="101" d="100"/>
          <a:sy n="101" d="100"/>
        </p:scale>
        <p:origin x="126" y="288"/>
      </p:cViewPr>
      <p:guideLst>
        <p:guide orient="horz" pos="4264"/>
        <p:guide pos="5457"/>
        <p:guide pos="30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8" d="100"/>
        <a:sy n="98" d="100"/>
      </p:scale>
      <p:origin x="0" y="0"/>
    </p:cViewPr>
  </p:sorterViewPr>
  <p:notesViewPr>
    <p:cSldViewPr snapToGrid="0" snapToObjects="1">
      <p:cViewPr varScale="1">
        <p:scale>
          <a:sx n="84" d="100"/>
          <a:sy n="84" d="100"/>
        </p:scale>
        <p:origin x="3828" y="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Subsidized</a:t>
            </a:r>
            <a:r>
              <a:rPr lang="en-US" baseline="0"/>
              <a:t> Transit Passes by Subsidized Percent of Work or School Commute Transit Fare</a:t>
            </a:r>
            <a:endParaRPr lang="en-US"/>
          </a:p>
        </c:rich>
      </c:tx>
      <c:layout>
        <c:manualLayout>
          <c:xMode val="edge"/>
          <c:yMode val="edge"/>
          <c:x val="0.11332280993318364"/>
          <c:y val="1.909959072305593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Sheet1!$G$55</c:f>
              <c:strCache>
                <c:ptCount val="1"/>
                <c:pt idx="0">
                  <c:v>Percent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Sheet1!$E$56:$E$66</c:f>
              <c:strCache>
                <c:ptCount val="11"/>
                <c:pt idx="0">
                  <c:v>0-9%</c:v>
                </c:pt>
                <c:pt idx="1">
                  <c:v>10-19%</c:v>
                </c:pt>
                <c:pt idx="2">
                  <c:v>20-29%</c:v>
                </c:pt>
                <c:pt idx="3">
                  <c:v>30-39%</c:v>
                </c:pt>
                <c:pt idx="4">
                  <c:v>40-49%</c:v>
                </c:pt>
                <c:pt idx="5">
                  <c:v>50-59%</c:v>
                </c:pt>
                <c:pt idx="6">
                  <c:v>60-69%</c:v>
                </c:pt>
                <c:pt idx="7">
                  <c:v>70-79%</c:v>
                </c:pt>
                <c:pt idx="8">
                  <c:v>80-89%</c:v>
                </c:pt>
                <c:pt idx="9">
                  <c:v>90-99%</c:v>
                </c:pt>
                <c:pt idx="10">
                  <c:v>100%</c:v>
                </c:pt>
              </c:strCache>
            </c:strRef>
          </c:cat>
          <c:val>
            <c:numRef>
              <c:f>Sheet1!$G$56:$G$66</c:f>
              <c:numCache>
                <c:formatCode>0%</c:formatCode>
                <c:ptCount val="11"/>
                <c:pt idx="0">
                  <c:v>4.5070419594272507E-2</c:v>
                </c:pt>
                <c:pt idx="1">
                  <c:v>0.17246948734217443</c:v>
                </c:pt>
                <c:pt idx="2">
                  <c:v>0.13513962238462091</c:v>
                </c:pt>
                <c:pt idx="3">
                  <c:v>0.21596486040006771</c:v>
                </c:pt>
                <c:pt idx="4">
                  <c:v>2.1068713015262124E-2</c:v>
                </c:pt>
                <c:pt idx="5">
                  <c:v>8.2851125055852973E-2</c:v>
                </c:pt>
                <c:pt idx="6">
                  <c:v>2.3438427667051998E-2</c:v>
                </c:pt>
                <c:pt idx="7">
                  <c:v>3.8571187048527182E-2</c:v>
                </c:pt>
                <c:pt idx="8">
                  <c:v>0.10678062779897739</c:v>
                </c:pt>
                <c:pt idx="9">
                  <c:v>3.4414724272724746E-2</c:v>
                </c:pt>
                <c:pt idx="10">
                  <c:v>0.12423081276237931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FDE-4B2A-9E4C-3A33A33D83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97926735"/>
        <c:axId val="397923823"/>
      </c:barChart>
      <c:catAx>
        <c:axId val="397926735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Subsidized percent of work or school commute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7923823"/>
        <c:crosses val="autoZero"/>
        <c:auto val="1"/>
        <c:lblAlgn val="ctr"/>
        <c:lblOffset val="100"/>
        <c:noMultiLvlLbl val="0"/>
      </c:catAx>
      <c:valAx>
        <c:axId val="39792382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Share of subsidized passes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79267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1498477-578D-4E65-B384-3C27455BAE8D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F5FD507-3786-40C4-BA6A-047290325BEF}">
      <dgm:prSet phldrT="[Text]"/>
      <dgm:spPr/>
      <dgm:t>
        <a:bodyPr/>
        <a:lstStyle/>
        <a:p>
          <a:r>
            <a:rPr lang="en-US" dirty="0"/>
            <a:t>Choice</a:t>
          </a:r>
        </a:p>
      </dgm:t>
    </dgm:pt>
    <dgm:pt modelId="{D33E341C-A873-4634-AC63-DD61D792CFEE}" type="parTrans" cxnId="{2A345845-51E7-4CFE-8615-0F738CCAB8FA}">
      <dgm:prSet/>
      <dgm:spPr/>
      <dgm:t>
        <a:bodyPr/>
        <a:lstStyle/>
        <a:p>
          <a:endParaRPr lang="en-US"/>
        </a:p>
      </dgm:t>
    </dgm:pt>
    <dgm:pt modelId="{30F7CFD0-FD11-487C-BE9C-6498F94C2599}" type="sibTrans" cxnId="{2A345845-51E7-4CFE-8615-0F738CCAB8FA}">
      <dgm:prSet/>
      <dgm:spPr/>
      <dgm:t>
        <a:bodyPr/>
        <a:lstStyle/>
        <a:p>
          <a:endParaRPr lang="en-US"/>
        </a:p>
      </dgm:t>
    </dgm:pt>
    <dgm:pt modelId="{7AEB0DD1-7C79-47F0-820D-8B8598D4D655}">
      <dgm:prSet phldrT="[Text]"/>
      <dgm:spPr/>
      <dgm:t>
        <a:bodyPr/>
        <a:lstStyle/>
        <a:p>
          <a:r>
            <a:rPr lang="en-US" dirty="0"/>
            <a:t>Yes</a:t>
          </a:r>
        </a:p>
      </dgm:t>
    </dgm:pt>
    <dgm:pt modelId="{C5D8E551-3867-4379-9CFC-C166207FBEB8}" type="parTrans" cxnId="{D7D3F767-2C13-4627-BAA6-A45C204A6018}">
      <dgm:prSet/>
      <dgm:spPr/>
      <dgm:t>
        <a:bodyPr/>
        <a:lstStyle/>
        <a:p>
          <a:endParaRPr lang="en-US"/>
        </a:p>
      </dgm:t>
    </dgm:pt>
    <dgm:pt modelId="{70FA4407-367C-49AA-909C-553C1FE0B870}" type="sibTrans" cxnId="{D7D3F767-2C13-4627-BAA6-A45C204A6018}">
      <dgm:prSet/>
      <dgm:spPr/>
      <dgm:t>
        <a:bodyPr/>
        <a:lstStyle/>
        <a:p>
          <a:endParaRPr lang="en-US"/>
        </a:p>
      </dgm:t>
    </dgm:pt>
    <dgm:pt modelId="{D062C1E4-088D-4657-B279-3690DF26DFE8}">
      <dgm:prSet phldrT="[Text]"/>
      <dgm:spPr/>
      <dgm:t>
        <a:bodyPr/>
        <a:lstStyle/>
        <a:p>
          <a:r>
            <a:rPr lang="en-US" dirty="0"/>
            <a:t>Fully subsidized</a:t>
          </a:r>
        </a:p>
      </dgm:t>
    </dgm:pt>
    <dgm:pt modelId="{30682EDA-842A-464F-9338-8562C6016DB4}" type="parTrans" cxnId="{AE9FC498-4A08-43F3-BF9C-D86D9D071B3A}">
      <dgm:prSet/>
      <dgm:spPr/>
      <dgm:t>
        <a:bodyPr/>
        <a:lstStyle/>
        <a:p>
          <a:endParaRPr lang="en-US"/>
        </a:p>
      </dgm:t>
    </dgm:pt>
    <dgm:pt modelId="{278ABE30-778B-4387-BB6D-1C28A4F94B13}" type="sibTrans" cxnId="{AE9FC498-4A08-43F3-BF9C-D86D9D071B3A}">
      <dgm:prSet/>
      <dgm:spPr/>
      <dgm:t>
        <a:bodyPr/>
        <a:lstStyle/>
        <a:p>
          <a:endParaRPr lang="en-US"/>
        </a:p>
      </dgm:t>
    </dgm:pt>
    <dgm:pt modelId="{0FE3C6E4-2979-4ECF-8DE7-04EB78F5F6AB}">
      <dgm:prSet phldrT="[Text]"/>
      <dgm:spPr/>
      <dgm:t>
        <a:bodyPr/>
        <a:lstStyle/>
        <a:p>
          <a:r>
            <a:rPr lang="en-US" dirty="0"/>
            <a:t>No</a:t>
          </a:r>
        </a:p>
      </dgm:t>
    </dgm:pt>
    <dgm:pt modelId="{931AAA13-370B-4DF9-A074-A679955664EA}" type="parTrans" cxnId="{FB2DD2BD-7669-4EEF-9A1C-A19FFC7E9AC2}">
      <dgm:prSet/>
      <dgm:spPr/>
      <dgm:t>
        <a:bodyPr/>
        <a:lstStyle/>
        <a:p>
          <a:endParaRPr lang="en-US"/>
        </a:p>
      </dgm:t>
    </dgm:pt>
    <dgm:pt modelId="{DC83AC76-3B7D-4D86-BD3F-062E18378F42}" type="sibTrans" cxnId="{FB2DD2BD-7669-4EEF-9A1C-A19FFC7E9AC2}">
      <dgm:prSet/>
      <dgm:spPr/>
      <dgm:t>
        <a:bodyPr/>
        <a:lstStyle/>
        <a:p>
          <a:endParaRPr lang="en-US"/>
        </a:p>
      </dgm:t>
    </dgm:pt>
    <dgm:pt modelId="{749D1626-9615-4B7E-8F76-E5ED143AE852}">
      <dgm:prSet phldrT="[Text]"/>
      <dgm:spPr/>
      <dgm:t>
        <a:bodyPr/>
        <a:lstStyle/>
        <a:p>
          <a:r>
            <a:rPr lang="en-US" dirty="0"/>
            <a:t>Partially subsidized</a:t>
          </a:r>
        </a:p>
      </dgm:t>
    </dgm:pt>
    <dgm:pt modelId="{25AB4F4C-91B2-4595-9EF7-103232BC8EF9}" type="parTrans" cxnId="{CB2A44E7-09C2-4FFB-A797-DC02645085DD}">
      <dgm:prSet/>
      <dgm:spPr/>
      <dgm:t>
        <a:bodyPr/>
        <a:lstStyle/>
        <a:p>
          <a:endParaRPr lang="en-US"/>
        </a:p>
      </dgm:t>
    </dgm:pt>
    <dgm:pt modelId="{D4D8426D-0C19-4FD7-9AF6-00898DF6342D}" type="sibTrans" cxnId="{CB2A44E7-09C2-4FFB-A797-DC02645085DD}">
      <dgm:prSet/>
      <dgm:spPr/>
      <dgm:t>
        <a:bodyPr/>
        <a:lstStyle/>
        <a:p>
          <a:endParaRPr lang="en-US"/>
        </a:p>
      </dgm:t>
    </dgm:pt>
    <dgm:pt modelId="{29B327F0-FAC1-445D-A33A-C6FBBB59AACC}">
      <dgm:prSet phldrT="[Text]"/>
      <dgm:spPr/>
      <dgm:t>
        <a:bodyPr/>
        <a:lstStyle/>
        <a:p>
          <a:r>
            <a:rPr lang="en-US" dirty="0"/>
            <a:t>Not subsidized</a:t>
          </a:r>
        </a:p>
      </dgm:t>
    </dgm:pt>
    <dgm:pt modelId="{3CBAF332-CBB1-4BF1-9D2E-0FAAA042A1ED}" type="parTrans" cxnId="{76F70ABA-6F48-44D7-A7E6-DA4FB8E54FC3}">
      <dgm:prSet/>
      <dgm:spPr/>
      <dgm:t>
        <a:bodyPr/>
        <a:lstStyle/>
        <a:p>
          <a:endParaRPr lang="en-US"/>
        </a:p>
      </dgm:t>
    </dgm:pt>
    <dgm:pt modelId="{9EE7C847-19C9-47E9-AA99-C03EA38E0A9D}" type="sibTrans" cxnId="{76F70ABA-6F48-44D7-A7E6-DA4FB8E54FC3}">
      <dgm:prSet/>
      <dgm:spPr/>
      <dgm:t>
        <a:bodyPr/>
        <a:lstStyle/>
        <a:p>
          <a:endParaRPr lang="en-US"/>
        </a:p>
      </dgm:t>
    </dgm:pt>
    <dgm:pt modelId="{E0C3E81F-0C0B-4A71-8029-C5317533F13F}" type="pres">
      <dgm:prSet presAssocID="{21498477-578D-4E65-B384-3C27455BAE8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F5930B6-4648-446C-91F7-73587786A6C9}" type="pres">
      <dgm:prSet presAssocID="{3F5FD507-3786-40C4-BA6A-047290325BEF}" presName="hierRoot1" presStyleCnt="0"/>
      <dgm:spPr/>
    </dgm:pt>
    <dgm:pt modelId="{2DF4E8BF-2B7A-4D92-A947-1E61367D31CC}" type="pres">
      <dgm:prSet presAssocID="{3F5FD507-3786-40C4-BA6A-047290325BEF}" presName="composite" presStyleCnt="0"/>
      <dgm:spPr/>
    </dgm:pt>
    <dgm:pt modelId="{1122CCD3-21C9-4E05-B349-320FCD22B7A9}" type="pres">
      <dgm:prSet presAssocID="{3F5FD507-3786-40C4-BA6A-047290325BEF}" presName="background" presStyleLbl="node0" presStyleIdx="0" presStyleCnt="1"/>
      <dgm:spPr/>
    </dgm:pt>
    <dgm:pt modelId="{A9EEE398-C27E-41FA-B3AE-3CB403DBBB2E}" type="pres">
      <dgm:prSet presAssocID="{3F5FD507-3786-40C4-BA6A-047290325BEF}" presName="text" presStyleLbl="fgAcc0" presStyleIdx="0" presStyleCnt="1">
        <dgm:presLayoutVars>
          <dgm:chPref val="3"/>
        </dgm:presLayoutVars>
      </dgm:prSet>
      <dgm:spPr/>
    </dgm:pt>
    <dgm:pt modelId="{F6692211-5A5A-4B71-8511-C6CD9AA4CA75}" type="pres">
      <dgm:prSet presAssocID="{3F5FD507-3786-40C4-BA6A-047290325BEF}" presName="hierChild2" presStyleCnt="0"/>
      <dgm:spPr/>
    </dgm:pt>
    <dgm:pt modelId="{EAAE4253-4BE5-4FC2-AAB1-662B7E26498C}" type="pres">
      <dgm:prSet presAssocID="{C5D8E551-3867-4379-9CFC-C166207FBEB8}" presName="Name10" presStyleLbl="parChTrans1D2" presStyleIdx="0" presStyleCnt="2"/>
      <dgm:spPr/>
    </dgm:pt>
    <dgm:pt modelId="{5584CF60-D0F5-4B04-9DE6-396A58CE4A02}" type="pres">
      <dgm:prSet presAssocID="{7AEB0DD1-7C79-47F0-820D-8B8598D4D655}" presName="hierRoot2" presStyleCnt="0"/>
      <dgm:spPr/>
    </dgm:pt>
    <dgm:pt modelId="{EBFCA2FD-DB9B-44EF-B51D-C1A80C57461E}" type="pres">
      <dgm:prSet presAssocID="{7AEB0DD1-7C79-47F0-820D-8B8598D4D655}" presName="composite2" presStyleCnt="0"/>
      <dgm:spPr/>
    </dgm:pt>
    <dgm:pt modelId="{2CB3B39C-196C-4937-A836-8CFE9D17FF08}" type="pres">
      <dgm:prSet presAssocID="{7AEB0DD1-7C79-47F0-820D-8B8598D4D655}" presName="background2" presStyleLbl="node2" presStyleIdx="0" presStyleCnt="2"/>
      <dgm:spPr/>
    </dgm:pt>
    <dgm:pt modelId="{68DBFE8B-026F-425D-9263-D3D03F816A74}" type="pres">
      <dgm:prSet presAssocID="{7AEB0DD1-7C79-47F0-820D-8B8598D4D655}" presName="text2" presStyleLbl="fgAcc2" presStyleIdx="0" presStyleCnt="2" custLinFactNeighborX="3301" custLinFactNeighborY="2599">
        <dgm:presLayoutVars>
          <dgm:chPref val="3"/>
        </dgm:presLayoutVars>
      </dgm:prSet>
      <dgm:spPr/>
    </dgm:pt>
    <dgm:pt modelId="{EB0E1721-191E-4F61-A4D7-871E4361FAA8}" type="pres">
      <dgm:prSet presAssocID="{7AEB0DD1-7C79-47F0-820D-8B8598D4D655}" presName="hierChild3" presStyleCnt="0"/>
      <dgm:spPr/>
    </dgm:pt>
    <dgm:pt modelId="{77466F0C-5982-484F-91FF-132C4E937FCE}" type="pres">
      <dgm:prSet presAssocID="{30682EDA-842A-464F-9338-8562C6016DB4}" presName="Name17" presStyleLbl="parChTrans1D3" presStyleIdx="0" presStyleCnt="3"/>
      <dgm:spPr/>
    </dgm:pt>
    <dgm:pt modelId="{EE5888E4-8E3B-45E9-BC49-D9BE17E062BB}" type="pres">
      <dgm:prSet presAssocID="{D062C1E4-088D-4657-B279-3690DF26DFE8}" presName="hierRoot3" presStyleCnt="0"/>
      <dgm:spPr/>
    </dgm:pt>
    <dgm:pt modelId="{2758DAB7-94B3-47EE-829B-6E943247EEB4}" type="pres">
      <dgm:prSet presAssocID="{D062C1E4-088D-4657-B279-3690DF26DFE8}" presName="composite3" presStyleCnt="0"/>
      <dgm:spPr/>
    </dgm:pt>
    <dgm:pt modelId="{347CF880-C999-4A22-A105-1024A9BB809A}" type="pres">
      <dgm:prSet presAssocID="{D062C1E4-088D-4657-B279-3690DF26DFE8}" presName="background3" presStyleLbl="node3" presStyleIdx="0" presStyleCnt="3"/>
      <dgm:spPr/>
    </dgm:pt>
    <dgm:pt modelId="{471F1332-6365-43AB-B1DB-E6B1E99DF4A0}" type="pres">
      <dgm:prSet presAssocID="{D062C1E4-088D-4657-B279-3690DF26DFE8}" presName="text3" presStyleLbl="fgAcc3" presStyleIdx="0" presStyleCnt="3">
        <dgm:presLayoutVars>
          <dgm:chPref val="3"/>
        </dgm:presLayoutVars>
      </dgm:prSet>
      <dgm:spPr/>
    </dgm:pt>
    <dgm:pt modelId="{868DC3B6-E03B-4E25-A7A3-A575EAF98D0C}" type="pres">
      <dgm:prSet presAssocID="{D062C1E4-088D-4657-B279-3690DF26DFE8}" presName="hierChild4" presStyleCnt="0"/>
      <dgm:spPr/>
    </dgm:pt>
    <dgm:pt modelId="{F757DDA5-D084-46FE-A6B4-90FC2B3886F0}" type="pres">
      <dgm:prSet presAssocID="{25AB4F4C-91B2-4595-9EF7-103232BC8EF9}" presName="Name17" presStyleLbl="parChTrans1D3" presStyleIdx="1" presStyleCnt="3"/>
      <dgm:spPr/>
    </dgm:pt>
    <dgm:pt modelId="{54CB0AF4-46EF-4173-A223-1C2C4A1C06C5}" type="pres">
      <dgm:prSet presAssocID="{749D1626-9615-4B7E-8F76-E5ED143AE852}" presName="hierRoot3" presStyleCnt="0"/>
      <dgm:spPr/>
    </dgm:pt>
    <dgm:pt modelId="{81AF54A8-2EF0-4A1A-92BF-CBC20A4C5D2D}" type="pres">
      <dgm:prSet presAssocID="{749D1626-9615-4B7E-8F76-E5ED143AE852}" presName="composite3" presStyleCnt="0"/>
      <dgm:spPr/>
    </dgm:pt>
    <dgm:pt modelId="{F6E2C103-BB7A-453C-9F31-83C3434E8179}" type="pres">
      <dgm:prSet presAssocID="{749D1626-9615-4B7E-8F76-E5ED143AE852}" presName="background3" presStyleLbl="node3" presStyleIdx="1" presStyleCnt="3"/>
      <dgm:spPr/>
    </dgm:pt>
    <dgm:pt modelId="{1A36DCAA-DE4A-4037-BECB-D89E5C23B4AE}" type="pres">
      <dgm:prSet presAssocID="{749D1626-9615-4B7E-8F76-E5ED143AE852}" presName="text3" presStyleLbl="fgAcc3" presStyleIdx="1" presStyleCnt="3">
        <dgm:presLayoutVars>
          <dgm:chPref val="3"/>
        </dgm:presLayoutVars>
      </dgm:prSet>
      <dgm:spPr/>
    </dgm:pt>
    <dgm:pt modelId="{6ED492D1-5EEF-47B6-95D7-ED2CA2003DEB}" type="pres">
      <dgm:prSet presAssocID="{749D1626-9615-4B7E-8F76-E5ED143AE852}" presName="hierChild4" presStyleCnt="0"/>
      <dgm:spPr/>
    </dgm:pt>
    <dgm:pt modelId="{9A9327E2-0D9D-4CB5-B8FB-5682CBEB9A15}" type="pres">
      <dgm:prSet presAssocID="{3CBAF332-CBB1-4BF1-9D2E-0FAAA042A1ED}" presName="Name17" presStyleLbl="parChTrans1D3" presStyleIdx="2" presStyleCnt="3"/>
      <dgm:spPr/>
    </dgm:pt>
    <dgm:pt modelId="{4B05A94B-E376-4E21-B219-A557F1EB551E}" type="pres">
      <dgm:prSet presAssocID="{29B327F0-FAC1-445D-A33A-C6FBBB59AACC}" presName="hierRoot3" presStyleCnt="0"/>
      <dgm:spPr/>
    </dgm:pt>
    <dgm:pt modelId="{057AC385-F889-4902-87F0-DADE9E933644}" type="pres">
      <dgm:prSet presAssocID="{29B327F0-FAC1-445D-A33A-C6FBBB59AACC}" presName="composite3" presStyleCnt="0"/>
      <dgm:spPr/>
    </dgm:pt>
    <dgm:pt modelId="{1A29C87B-CA23-4C09-B8D4-F4D1AB3722D8}" type="pres">
      <dgm:prSet presAssocID="{29B327F0-FAC1-445D-A33A-C6FBBB59AACC}" presName="background3" presStyleLbl="node3" presStyleIdx="2" presStyleCnt="3"/>
      <dgm:spPr/>
    </dgm:pt>
    <dgm:pt modelId="{D4396441-F474-4642-87B7-FA10F68F6C24}" type="pres">
      <dgm:prSet presAssocID="{29B327F0-FAC1-445D-A33A-C6FBBB59AACC}" presName="text3" presStyleLbl="fgAcc3" presStyleIdx="2" presStyleCnt="3">
        <dgm:presLayoutVars>
          <dgm:chPref val="3"/>
        </dgm:presLayoutVars>
      </dgm:prSet>
      <dgm:spPr/>
    </dgm:pt>
    <dgm:pt modelId="{09DB4A2F-0FE3-4000-A084-4923DBFFAB39}" type="pres">
      <dgm:prSet presAssocID="{29B327F0-FAC1-445D-A33A-C6FBBB59AACC}" presName="hierChild4" presStyleCnt="0"/>
      <dgm:spPr/>
    </dgm:pt>
    <dgm:pt modelId="{47F636D2-F9F8-4B64-96A3-A3E990892D46}" type="pres">
      <dgm:prSet presAssocID="{931AAA13-370B-4DF9-A074-A679955664EA}" presName="Name10" presStyleLbl="parChTrans1D2" presStyleIdx="1" presStyleCnt="2"/>
      <dgm:spPr/>
    </dgm:pt>
    <dgm:pt modelId="{BF2BE6E7-40C9-4800-87E1-84F082959CFC}" type="pres">
      <dgm:prSet presAssocID="{0FE3C6E4-2979-4ECF-8DE7-04EB78F5F6AB}" presName="hierRoot2" presStyleCnt="0"/>
      <dgm:spPr/>
    </dgm:pt>
    <dgm:pt modelId="{B3A92893-9E47-4BD8-8E86-FF65895A4661}" type="pres">
      <dgm:prSet presAssocID="{0FE3C6E4-2979-4ECF-8DE7-04EB78F5F6AB}" presName="composite2" presStyleCnt="0"/>
      <dgm:spPr/>
    </dgm:pt>
    <dgm:pt modelId="{5027392C-7704-458B-BD7F-6B4D27712E99}" type="pres">
      <dgm:prSet presAssocID="{0FE3C6E4-2979-4ECF-8DE7-04EB78F5F6AB}" presName="background2" presStyleLbl="node2" presStyleIdx="1" presStyleCnt="2"/>
      <dgm:spPr/>
    </dgm:pt>
    <dgm:pt modelId="{058EB1A4-59CC-4723-9270-6F869356CE42}" type="pres">
      <dgm:prSet presAssocID="{0FE3C6E4-2979-4ECF-8DE7-04EB78F5F6AB}" presName="text2" presStyleLbl="fgAcc2" presStyleIdx="1" presStyleCnt="2">
        <dgm:presLayoutVars>
          <dgm:chPref val="3"/>
        </dgm:presLayoutVars>
      </dgm:prSet>
      <dgm:spPr/>
    </dgm:pt>
    <dgm:pt modelId="{2F95A225-272E-4794-94E8-05859DC6E90F}" type="pres">
      <dgm:prSet presAssocID="{0FE3C6E4-2979-4ECF-8DE7-04EB78F5F6AB}" presName="hierChild3" presStyleCnt="0"/>
      <dgm:spPr/>
    </dgm:pt>
  </dgm:ptLst>
  <dgm:cxnLst>
    <dgm:cxn modelId="{25292402-F3C5-4EB0-A9DE-88DD1693B66C}" type="presOf" srcId="{21498477-578D-4E65-B384-3C27455BAE8D}" destId="{E0C3E81F-0C0B-4A71-8029-C5317533F13F}" srcOrd="0" destOrd="0" presId="urn:microsoft.com/office/officeart/2005/8/layout/hierarchy1"/>
    <dgm:cxn modelId="{A6DFCD0E-AE71-44A4-AE2F-6BFF5CE737A2}" type="presOf" srcId="{3F5FD507-3786-40C4-BA6A-047290325BEF}" destId="{A9EEE398-C27E-41FA-B3AE-3CB403DBBB2E}" srcOrd="0" destOrd="0" presId="urn:microsoft.com/office/officeart/2005/8/layout/hierarchy1"/>
    <dgm:cxn modelId="{83F9543C-2786-49D5-B089-FD44C4BF41B7}" type="presOf" srcId="{D062C1E4-088D-4657-B279-3690DF26DFE8}" destId="{471F1332-6365-43AB-B1DB-E6B1E99DF4A0}" srcOrd="0" destOrd="0" presId="urn:microsoft.com/office/officeart/2005/8/layout/hierarchy1"/>
    <dgm:cxn modelId="{2A345845-51E7-4CFE-8615-0F738CCAB8FA}" srcId="{21498477-578D-4E65-B384-3C27455BAE8D}" destId="{3F5FD507-3786-40C4-BA6A-047290325BEF}" srcOrd="0" destOrd="0" parTransId="{D33E341C-A873-4634-AC63-DD61D792CFEE}" sibTransId="{30F7CFD0-FD11-487C-BE9C-6498F94C2599}"/>
    <dgm:cxn modelId="{D7D3F767-2C13-4627-BAA6-A45C204A6018}" srcId="{3F5FD507-3786-40C4-BA6A-047290325BEF}" destId="{7AEB0DD1-7C79-47F0-820D-8B8598D4D655}" srcOrd="0" destOrd="0" parTransId="{C5D8E551-3867-4379-9CFC-C166207FBEB8}" sibTransId="{70FA4407-367C-49AA-909C-553C1FE0B870}"/>
    <dgm:cxn modelId="{8DE03948-CF35-4B7D-91C7-988E7EB36D47}" type="presOf" srcId="{30682EDA-842A-464F-9338-8562C6016DB4}" destId="{77466F0C-5982-484F-91FF-132C4E937FCE}" srcOrd="0" destOrd="0" presId="urn:microsoft.com/office/officeart/2005/8/layout/hierarchy1"/>
    <dgm:cxn modelId="{5D4E0670-7661-483D-8B42-7C9F42DB2F7E}" type="presOf" srcId="{3CBAF332-CBB1-4BF1-9D2E-0FAAA042A1ED}" destId="{9A9327E2-0D9D-4CB5-B8FB-5682CBEB9A15}" srcOrd="0" destOrd="0" presId="urn:microsoft.com/office/officeart/2005/8/layout/hierarchy1"/>
    <dgm:cxn modelId="{2B5DE383-F931-4F9E-8751-D48803C5006F}" type="presOf" srcId="{25AB4F4C-91B2-4595-9EF7-103232BC8EF9}" destId="{F757DDA5-D084-46FE-A6B4-90FC2B3886F0}" srcOrd="0" destOrd="0" presId="urn:microsoft.com/office/officeart/2005/8/layout/hierarchy1"/>
    <dgm:cxn modelId="{57C68393-0F40-4FAF-BB9F-E7BC4DB3281A}" type="presOf" srcId="{749D1626-9615-4B7E-8F76-E5ED143AE852}" destId="{1A36DCAA-DE4A-4037-BECB-D89E5C23B4AE}" srcOrd="0" destOrd="0" presId="urn:microsoft.com/office/officeart/2005/8/layout/hierarchy1"/>
    <dgm:cxn modelId="{AE9FC498-4A08-43F3-BF9C-D86D9D071B3A}" srcId="{7AEB0DD1-7C79-47F0-820D-8B8598D4D655}" destId="{D062C1E4-088D-4657-B279-3690DF26DFE8}" srcOrd="0" destOrd="0" parTransId="{30682EDA-842A-464F-9338-8562C6016DB4}" sibTransId="{278ABE30-778B-4387-BB6D-1C28A4F94B13}"/>
    <dgm:cxn modelId="{D4994E9E-B310-4D1E-BF4E-6DFD6BE5D0A9}" type="presOf" srcId="{C5D8E551-3867-4379-9CFC-C166207FBEB8}" destId="{EAAE4253-4BE5-4FC2-AAB1-662B7E26498C}" srcOrd="0" destOrd="0" presId="urn:microsoft.com/office/officeart/2005/8/layout/hierarchy1"/>
    <dgm:cxn modelId="{76F70ABA-6F48-44D7-A7E6-DA4FB8E54FC3}" srcId="{7AEB0DD1-7C79-47F0-820D-8B8598D4D655}" destId="{29B327F0-FAC1-445D-A33A-C6FBBB59AACC}" srcOrd="2" destOrd="0" parTransId="{3CBAF332-CBB1-4BF1-9D2E-0FAAA042A1ED}" sibTransId="{9EE7C847-19C9-47E9-AA99-C03EA38E0A9D}"/>
    <dgm:cxn modelId="{8EF253BD-2505-427F-B676-AC9E41960155}" type="presOf" srcId="{931AAA13-370B-4DF9-A074-A679955664EA}" destId="{47F636D2-F9F8-4B64-96A3-A3E990892D46}" srcOrd="0" destOrd="0" presId="urn:microsoft.com/office/officeart/2005/8/layout/hierarchy1"/>
    <dgm:cxn modelId="{FB2DD2BD-7669-4EEF-9A1C-A19FFC7E9AC2}" srcId="{3F5FD507-3786-40C4-BA6A-047290325BEF}" destId="{0FE3C6E4-2979-4ECF-8DE7-04EB78F5F6AB}" srcOrd="1" destOrd="0" parTransId="{931AAA13-370B-4DF9-A074-A679955664EA}" sibTransId="{DC83AC76-3B7D-4D86-BD3F-062E18378F42}"/>
    <dgm:cxn modelId="{89FBC8DF-4D51-4B6C-B824-F99282A3D3BE}" type="presOf" srcId="{7AEB0DD1-7C79-47F0-820D-8B8598D4D655}" destId="{68DBFE8B-026F-425D-9263-D3D03F816A74}" srcOrd="0" destOrd="0" presId="urn:microsoft.com/office/officeart/2005/8/layout/hierarchy1"/>
    <dgm:cxn modelId="{7114DDE5-EFBA-49DA-9755-2A253B2E66EB}" type="presOf" srcId="{0FE3C6E4-2979-4ECF-8DE7-04EB78F5F6AB}" destId="{058EB1A4-59CC-4723-9270-6F869356CE42}" srcOrd="0" destOrd="0" presId="urn:microsoft.com/office/officeart/2005/8/layout/hierarchy1"/>
    <dgm:cxn modelId="{CB2A44E7-09C2-4FFB-A797-DC02645085DD}" srcId="{7AEB0DD1-7C79-47F0-820D-8B8598D4D655}" destId="{749D1626-9615-4B7E-8F76-E5ED143AE852}" srcOrd="1" destOrd="0" parTransId="{25AB4F4C-91B2-4595-9EF7-103232BC8EF9}" sibTransId="{D4D8426D-0C19-4FD7-9AF6-00898DF6342D}"/>
    <dgm:cxn modelId="{4EB391F8-2E14-4CBF-9789-8142C4FFAAAF}" type="presOf" srcId="{29B327F0-FAC1-445D-A33A-C6FBBB59AACC}" destId="{D4396441-F474-4642-87B7-FA10F68F6C24}" srcOrd="0" destOrd="0" presId="urn:microsoft.com/office/officeart/2005/8/layout/hierarchy1"/>
    <dgm:cxn modelId="{6A475E61-17AA-4647-8A05-2498B8FEDD9C}" type="presParOf" srcId="{E0C3E81F-0C0B-4A71-8029-C5317533F13F}" destId="{6F5930B6-4648-446C-91F7-73587786A6C9}" srcOrd="0" destOrd="0" presId="urn:microsoft.com/office/officeart/2005/8/layout/hierarchy1"/>
    <dgm:cxn modelId="{841D1AB8-42EE-49A4-AA0F-7087F53A65B8}" type="presParOf" srcId="{6F5930B6-4648-446C-91F7-73587786A6C9}" destId="{2DF4E8BF-2B7A-4D92-A947-1E61367D31CC}" srcOrd="0" destOrd="0" presId="urn:microsoft.com/office/officeart/2005/8/layout/hierarchy1"/>
    <dgm:cxn modelId="{C19BBB41-E35A-42F6-ADFC-1526CEDD633A}" type="presParOf" srcId="{2DF4E8BF-2B7A-4D92-A947-1E61367D31CC}" destId="{1122CCD3-21C9-4E05-B349-320FCD22B7A9}" srcOrd="0" destOrd="0" presId="urn:microsoft.com/office/officeart/2005/8/layout/hierarchy1"/>
    <dgm:cxn modelId="{E6CCC28D-187D-4C1D-A256-B7FA9B68D17C}" type="presParOf" srcId="{2DF4E8BF-2B7A-4D92-A947-1E61367D31CC}" destId="{A9EEE398-C27E-41FA-B3AE-3CB403DBBB2E}" srcOrd="1" destOrd="0" presId="urn:microsoft.com/office/officeart/2005/8/layout/hierarchy1"/>
    <dgm:cxn modelId="{75A5018A-FBB4-414C-9A28-AA1378DC6D81}" type="presParOf" srcId="{6F5930B6-4648-446C-91F7-73587786A6C9}" destId="{F6692211-5A5A-4B71-8511-C6CD9AA4CA75}" srcOrd="1" destOrd="0" presId="urn:microsoft.com/office/officeart/2005/8/layout/hierarchy1"/>
    <dgm:cxn modelId="{91648399-F019-4D86-AB2A-FEAE0968F7F8}" type="presParOf" srcId="{F6692211-5A5A-4B71-8511-C6CD9AA4CA75}" destId="{EAAE4253-4BE5-4FC2-AAB1-662B7E26498C}" srcOrd="0" destOrd="0" presId="urn:microsoft.com/office/officeart/2005/8/layout/hierarchy1"/>
    <dgm:cxn modelId="{11E73B58-70EE-4D63-847C-691ED884EE85}" type="presParOf" srcId="{F6692211-5A5A-4B71-8511-C6CD9AA4CA75}" destId="{5584CF60-D0F5-4B04-9DE6-396A58CE4A02}" srcOrd="1" destOrd="0" presId="urn:microsoft.com/office/officeart/2005/8/layout/hierarchy1"/>
    <dgm:cxn modelId="{798617C3-2AF5-41E1-AE70-52FB28FB61D9}" type="presParOf" srcId="{5584CF60-D0F5-4B04-9DE6-396A58CE4A02}" destId="{EBFCA2FD-DB9B-44EF-B51D-C1A80C57461E}" srcOrd="0" destOrd="0" presId="urn:microsoft.com/office/officeart/2005/8/layout/hierarchy1"/>
    <dgm:cxn modelId="{46387688-2C2D-4E0D-8739-6EB52E43B71A}" type="presParOf" srcId="{EBFCA2FD-DB9B-44EF-B51D-C1A80C57461E}" destId="{2CB3B39C-196C-4937-A836-8CFE9D17FF08}" srcOrd="0" destOrd="0" presId="urn:microsoft.com/office/officeart/2005/8/layout/hierarchy1"/>
    <dgm:cxn modelId="{BC3E7682-5784-470B-9D28-40CFCE66345F}" type="presParOf" srcId="{EBFCA2FD-DB9B-44EF-B51D-C1A80C57461E}" destId="{68DBFE8B-026F-425D-9263-D3D03F816A74}" srcOrd="1" destOrd="0" presId="urn:microsoft.com/office/officeart/2005/8/layout/hierarchy1"/>
    <dgm:cxn modelId="{EE95FADB-FE3D-48EB-83F6-624A90C2C550}" type="presParOf" srcId="{5584CF60-D0F5-4B04-9DE6-396A58CE4A02}" destId="{EB0E1721-191E-4F61-A4D7-871E4361FAA8}" srcOrd="1" destOrd="0" presId="urn:microsoft.com/office/officeart/2005/8/layout/hierarchy1"/>
    <dgm:cxn modelId="{7787772D-13F8-4B9C-A535-8431D715DBCD}" type="presParOf" srcId="{EB0E1721-191E-4F61-A4D7-871E4361FAA8}" destId="{77466F0C-5982-484F-91FF-132C4E937FCE}" srcOrd="0" destOrd="0" presId="urn:microsoft.com/office/officeart/2005/8/layout/hierarchy1"/>
    <dgm:cxn modelId="{98A33A38-0A84-4D7C-9CA9-947F3F20162A}" type="presParOf" srcId="{EB0E1721-191E-4F61-A4D7-871E4361FAA8}" destId="{EE5888E4-8E3B-45E9-BC49-D9BE17E062BB}" srcOrd="1" destOrd="0" presId="urn:microsoft.com/office/officeart/2005/8/layout/hierarchy1"/>
    <dgm:cxn modelId="{CAC71D24-91FB-445B-AABE-AFF4E7360A47}" type="presParOf" srcId="{EE5888E4-8E3B-45E9-BC49-D9BE17E062BB}" destId="{2758DAB7-94B3-47EE-829B-6E943247EEB4}" srcOrd="0" destOrd="0" presId="urn:microsoft.com/office/officeart/2005/8/layout/hierarchy1"/>
    <dgm:cxn modelId="{5058ABB0-7DB5-4609-ACC1-5C408D2C5C2A}" type="presParOf" srcId="{2758DAB7-94B3-47EE-829B-6E943247EEB4}" destId="{347CF880-C999-4A22-A105-1024A9BB809A}" srcOrd="0" destOrd="0" presId="urn:microsoft.com/office/officeart/2005/8/layout/hierarchy1"/>
    <dgm:cxn modelId="{CEC71FB9-B2B9-4252-913C-6CB83FECFE69}" type="presParOf" srcId="{2758DAB7-94B3-47EE-829B-6E943247EEB4}" destId="{471F1332-6365-43AB-B1DB-E6B1E99DF4A0}" srcOrd="1" destOrd="0" presId="urn:microsoft.com/office/officeart/2005/8/layout/hierarchy1"/>
    <dgm:cxn modelId="{CE86ACF3-DC7C-4B44-B0C8-0270E4B275AD}" type="presParOf" srcId="{EE5888E4-8E3B-45E9-BC49-D9BE17E062BB}" destId="{868DC3B6-E03B-4E25-A7A3-A575EAF98D0C}" srcOrd="1" destOrd="0" presId="urn:microsoft.com/office/officeart/2005/8/layout/hierarchy1"/>
    <dgm:cxn modelId="{B79F5A23-787A-4D95-A943-B91C2FB90360}" type="presParOf" srcId="{EB0E1721-191E-4F61-A4D7-871E4361FAA8}" destId="{F757DDA5-D084-46FE-A6B4-90FC2B3886F0}" srcOrd="2" destOrd="0" presId="urn:microsoft.com/office/officeart/2005/8/layout/hierarchy1"/>
    <dgm:cxn modelId="{8101A02D-ED86-46FF-960A-4F048B521977}" type="presParOf" srcId="{EB0E1721-191E-4F61-A4D7-871E4361FAA8}" destId="{54CB0AF4-46EF-4173-A223-1C2C4A1C06C5}" srcOrd="3" destOrd="0" presId="urn:microsoft.com/office/officeart/2005/8/layout/hierarchy1"/>
    <dgm:cxn modelId="{E8864D93-C326-4468-83CB-AC1A45B5AE39}" type="presParOf" srcId="{54CB0AF4-46EF-4173-A223-1C2C4A1C06C5}" destId="{81AF54A8-2EF0-4A1A-92BF-CBC20A4C5D2D}" srcOrd="0" destOrd="0" presId="urn:microsoft.com/office/officeart/2005/8/layout/hierarchy1"/>
    <dgm:cxn modelId="{79E969FB-5E56-4A69-8B6C-BF2D1163E20B}" type="presParOf" srcId="{81AF54A8-2EF0-4A1A-92BF-CBC20A4C5D2D}" destId="{F6E2C103-BB7A-453C-9F31-83C3434E8179}" srcOrd="0" destOrd="0" presId="urn:microsoft.com/office/officeart/2005/8/layout/hierarchy1"/>
    <dgm:cxn modelId="{CA09B708-22AA-4F7A-A7C6-9823EF35F4F5}" type="presParOf" srcId="{81AF54A8-2EF0-4A1A-92BF-CBC20A4C5D2D}" destId="{1A36DCAA-DE4A-4037-BECB-D89E5C23B4AE}" srcOrd="1" destOrd="0" presId="urn:microsoft.com/office/officeart/2005/8/layout/hierarchy1"/>
    <dgm:cxn modelId="{0BD4EC4E-AAC2-4C7E-B587-4D89CD6698A7}" type="presParOf" srcId="{54CB0AF4-46EF-4173-A223-1C2C4A1C06C5}" destId="{6ED492D1-5EEF-47B6-95D7-ED2CA2003DEB}" srcOrd="1" destOrd="0" presId="urn:microsoft.com/office/officeart/2005/8/layout/hierarchy1"/>
    <dgm:cxn modelId="{47F5B422-7288-4DCD-A476-C15CDC096292}" type="presParOf" srcId="{EB0E1721-191E-4F61-A4D7-871E4361FAA8}" destId="{9A9327E2-0D9D-4CB5-B8FB-5682CBEB9A15}" srcOrd="4" destOrd="0" presId="urn:microsoft.com/office/officeart/2005/8/layout/hierarchy1"/>
    <dgm:cxn modelId="{C6FBC5FF-DAF3-486F-A100-BB275834F845}" type="presParOf" srcId="{EB0E1721-191E-4F61-A4D7-871E4361FAA8}" destId="{4B05A94B-E376-4E21-B219-A557F1EB551E}" srcOrd="5" destOrd="0" presId="urn:microsoft.com/office/officeart/2005/8/layout/hierarchy1"/>
    <dgm:cxn modelId="{F93F7EDE-ACFA-43C2-AA8F-5E4FA5374655}" type="presParOf" srcId="{4B05A94B-E376-4E21-B219-A557F1EB551E}" destId="{057AC385-F889-4902-87F0-DADE9E933644}" srcOrd="0" destOrd="0" presId="urn:microsoft.com/office/officeart/2005/8/layout/hierarchy1"/>
    <dgm:cxn modelId="{D25884D9-7543-4695-A74C-DE3C00E80DC2}" type="presParOf" srcId="{057AC385-F889-4902-87F0-DADE9E933644}" destId="{1A29C87B-CA23-4C09-B8D4-F4D1AB3722D8}" srcOrd="0" destOrd="0" presId="urn:microsoft.com/office/officeart/2005/8/layout/hierarchy1"/>
    <dgm:cxn modelId="{B379F08A-EACE-4844-8913-FE0B58BD695D}" type="presParOf" srcId="{057AC385-F889-4902-87F0-DADE9E933644}" destId="{D4396441-F474-4642-87B7-FA10F68F6C24}" srcOrd="1" destOrd="0" presId="urn:microsoft.com/office/officeart/2005/8/layout/hierarchy1"/>
    <dgm:cxn modelId="{30B8B5EC-C414-4872-ABAB-BE079AC48A2A}" type="presParOf" srcId="{4B05A94B-E376-4E21-B219-A557F1EB551E}" destId="{09DB4A2F-0FE3-4000-A084-4923DBFFAB39}" srcOrd="1" destOrd="0" presId="urn:microsoft.com/office/officeart/2005/8/layout/hierarchy1"/>
    <dgm:cxn modelId="{906DF1ED-DA3D-4AE7-A6D3-85ED165448BE}" type="presParOf" srcId="{F6692211-5A5A-4B71-8511-C6CD9AA4CA75}" destId="{47F636D2-F9F8-4B64-96A3-A3E990892D46}" srcOrd="2" destOrd="0" presId="urn:microsoft.com/office/officeart/2005/8/layout/hierarchy1"/>
    <dgm:cxn modelId="{0CF1C93F-593A-4C6D-B263-8F79414EC5FB}" type="presParOf" srcId="{F6692211-5A5A-4B71-8511-C6CD9AA4CA75}" destId="{BF2BE6E7-40C9-4800-87E1-84F082959CFC}" srcOrd="3" destOrd="0" presId="urn:microsoft.com/office/officeart/2005/8/layout/hierarchy1"/>
    <dgm:cxn modelId="{D2A9DBB5-30F4-4CB4-9C79-1F9AEC52FE5E}" type="presParOf" srcId="{BF2BE6E7-40C9-4800-87E1-84F082959CFC}" destId="{B3A92893-9E47-4BD8-8E86-FF65895A4661}" srcOrd="0" destOrd="0" presId="urn:microsoft.com/office/officeart/2005/8/layout/hierarchy1"/>
    <dgm:cxn modelId="{A76B2E98-50A3-4587-96CF-ECF231A9BE92}" type="presParOf" srcId="{B3A92893-9E47-4BD8-8E86-FF65895A4661}" destId="{5027392C-7704-458B-BD7F-6B4D27712E99}" srcOrd="0" destOrd="0" presId="urn:microsoft.com/office/officeart/2005/8/layout/hierarchy1"/>
    <dgm:cxn modelId="{0F4BD107-DD72-4AC9-BC1B-9235963D775A}" type="presParOf" srcId="{B3A92893-9E47-4BD8-8E86-FF65895A4661}" destId="{058EB1A4-59CC-4723-9270-6F869356CE42}" srcOrd="1" destOrd="0" presId="urn:microsoft.com/office/officeart/2005/8/layout/hierarchy1"/>
    <dgm:cxn modelId="{881578D2-B150-438B-A2A0-6102EDB0DCE3}" type="presParOf" srcId="{BF2BE6E7-40C9-4800-87E1-84F082959CFC}" destId="{2F95A225-272E-4794-94E8-05859DC6E90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1498477-578D-4E65-B384-3C27455BAE8D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F5FD507-3786-40C4-BA6A-047290325BEF}">
      <dgm:prSet phldrT="[Text]"/>
      <dgm:spPr/>
      <dgm:t>
        <a:bodyPr/>
        <a:lstStyle/>
        <a:p>
          <a:r>
            <a:rPr lang="en-US" dirty="0"/>
            <a:t>Choice</a:t>
          </a:r>
        </a:p>
      </dgm:t>
    </dgm:pt>
    <dgm:pt modelId="{D33E341C-A873-4634-AC63-DD61D792CFEE}" type="parTrans" cxnId="{2A345845-51E7-4CFE-8615-0F738CCAB8FA}">
      <dgm:prSet/>
      <dgm:spPr/>
      <dgm:t>
        <a:bodyPr/>
        <a:lstStyle/>
        <a:p>
          <a:endParaRPr lang="en-US"/>
        </a:p>
      </dgm:t>
    </dgm:pt>
    <dgm:pt modelId="{30F7CFD0-FD11-487C-BE9C-6498F94C2599}" type="sibTrans" cxnId="{2A345845-51E7-4CFE-8615-0F738CCAB8FA}">
      <dgm:prSet/>
      <dgm:spPr/>
      <dgm:t>
        <a:bodyPr/>
        <a:lstStyle/>
        <a:p>
          <a:endParaRPr lang="en-US"/>
        </a:p>
      </dgm:t>
    </dgm:pt>
    <dgm:pt modelId="{7AEB0DD1-7C79-47F0-820D-8B8598D4D655}">
      <dgm:prSet phldrT="[Text]"/>
      <dgm:spPr/>
      <dgm:t>
        <a:bodyPr/>
        <a:lstStyle/>
        <a:p>
          <a:r>
            <a:rPr lang="en-US" dirty="0"/>
            <a:t>Yes</a:t>
          </a:r>
        </a:p>
      </dgm:t>
    </dgm:pt>
    <dgm:pt modelId="{C5D8E551-3867-4379-9CFC-C166207FBEB8}" type="parTrans" cxnId="{D7D3F767-2C13-4627-BAA6-A45C204A6018}">
      <dgm:prSet/>
      <dgm:spPr/>
      <dgm:t>
        <a:bodyPr/>
        <a:lstStyle/>
        <a:p>
          <a:endParaRPr lang="en-US"/>
        </a:p>
      </dgm:t>
    </dgm:pt>
    <dgm:pt modelId="{70FA4407-367C-49AA-909C-553C1FE0B870}" type="sibTrans" cxnId="{D7D3F767-2C13-4627-BAA6-A45C204A6018}">
      <dgm:prSet/>
      <dgm:spPr/>
      <dgm:t>
        <a:bodyPr/>
        <a:lstStyle/>
        <a:p>
          <a:endParaRPr lang="en-US"/>
        </a:p>
      </dgm:t>
    </dgm:pt>
    <dgm:pt modelId="{D062C1E4-088D-4657-B279-3690DF26DFE8}">
      <dgm:prSet phldrT="[Text]"/>
      <dgm:spPr/>
      <dgm:t>
        <a:bodyPr/>
        <a:lstStyle/>
        <a:p>
          <a:r>
            <a:rPr lang="en-US" dirty="0"/>
            <a:t>Subsidized</a:t>
          </a:r>
        </a:p>
      </dgm:t>
    </dgm:pt>
    <dgm:pt modelId="{30682EDA-842A-464F-9338-8562C6016DB4}" type="parTrans" cxnId="{AE9FC498-4A08-43F3-BF9C-D86D9D071B3A}">
      <dgm:prSet/>
      <dgm:spPr/>
      <dgm:t>
        <a:bodyPr/>
        <a:lstStyle/>
        <a:p>
          <a:endParaRPr lang="en-US"/>
        </a:p>
      </dgm:t>
    </dgm:pt>
    <dgm:pt modelId="{278ABE30-778B-4387-BB6D-1C28A4F94B13}" type="sibTrans" cxnId="{AE9FC498-4A08-43F3-BF9C-D86D9D071B3A}">
      <dgm:prSet/>
      <dgm:spPr/>
      <dgm:t>
        <a:bodyPr/>
        <a:lstStyle/>
        <a:p>
          <a:endParaRPr lang="en-US"/>
        </a:p>
      </dgm:t>
    </dgm:pt>
    <dgm:pt modelId="{0FE3C6E4-2979-4ECF-8DE7-04EB78F5F6AB}">
      <dgm:prSet phldrT="[Text]"/>
      <dgm:spPr/>
      <dgm:t>
        <a:bodyPr/>
        <a:lstStyle/>
        <a:p>
          <a:r>
            <a:rPr lang="en-US" dirty="0"/>
            <a:t>No</a:t>
          </a:r>
        </a:p>
      </dgm:t>
    </dgm:pt>
    <dgm:pt modelId="{931AAA13-370B-4DF9-A074-A679955664EA}" type="parTrans" cxnId="{FB2DD2BD-7669-4EEF-9A1C-A19FFC7E9AC2}">
      <dgm:prSet/>
      <dgm:spPr/>
      <dgm:t>
        <a:bodyPr/>
        <a:lstStyle/>
        <a:p>
          <a:endParaRPr lang="en-US"/>
        </a:p>
      </dgm:t>
    </dgm:pt>
    <dgm:pt modelId="{DC83AC76-3B7D-4D86-BD3F-062E18378F42}" type="sibTrans" cxnId="{FB2DD2BD-7669-4EEF-9A1C-A19FFC7E9AC2}">
      <dgm:prSet/>
      <dgm:spPr/>
      <dgm:t>
        <a:bodyPr/>
        <a:lstStyle/>
        <a:p>
          <a:endParaRPr lang="en-US"/>
        </a:p>
      </dgm:t>
    </dgm:pt>
    <dgm:pt modelId="{29B327F0-FAC1-445D-A33A-C6FBBB59AACC}">
      <dgm:prSet phldrT="[Text]"/>
      <dgm:spPr/>
      <dgm:t>
        <a:bodyPr/>
        <a:lstStyle/>
        <a:p>
          <a:r>
            <a:rPr lang="en-US" dirty="0"/>
            <a:t>Not subsidized</a:t>
          </a:r>
        </a:p>
      </dgm:t>
    </dgm:pt>
    <dgm:pt modelId="{3CBAF332-CBB1-4BF1-9D2E-0FAAA042A1ED}" type="parTrans" cxnId="{76F70ABA-6F48-44D7-A7E6-DA4FB8E54FC3}">
      <dgm:prSet/>
      <dgm:spPr/>
      <dgm:t>
        <a:bodyPr/>
        <a:lstStyle/>
        <a:p>
          <a:endParaRPr lang="en-US"/>
        </a:p>
      </dgm:t>
    </dgm:pt>
    <dgm:pt modelId="{9EE7C847-19C9-47E9-AA99-C03EA38E0A9D}" type="sibTrans" cxnId="{76F70ABA-6F48-44D7-A7E6-DA4FB8E54FC3}">
      <dgm:prSet/>
      <dgm:spPr/>
      <dgm:t>
        <a:bodyPr/>
        <a:lstStyle/>
        <a:p>
          <a:endParaRPr lang="en-US"/>
        </a:p>
      </dgm:t>
    </dgm:pt>
    <dgm:pt modelId="{E0C3E81F-0C0B-4A71-8029-C5317533F13F}" type="pres">
      <dgm:prSet presAssocID="{21498477-578D-4E65-B384-3C27455BAE8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F5930B6-4648-446C-91F7-73587786A6C9}" type="pres">
      <dgm:prSet presAssocID="{3F5FD507-3786-40C4-BA6A-047290325BEF}" presName="hierRoot1" presStyleCnt="0"/>
      <dgm:spPr/>
    </dgm:pt>
    <dgm:pt modelId="{2DF4E8BF-2B7A-4D92-A947-1E61367D31CC}" type="pres">
      <dgm:prSet presAssocID="{3F5FD507-3786-40C4-BA6A-047290325BEF}" presName="composite" presStyleCnt="0"/>
      <dgm:spPr/>
    </dgm:pt>
    <dgm:pt modelId="{1122CCD3-21C9-4E05-B349-320FCD22B7A9}" type="pres">
      <dgm:prSet presAssocID="{3F5FD507-3786-40C4-BA6A-047290325BEF}" presName="background" presStyleLbl="node0" presStyleIdx="0" presStyleCnt="1"/>
      <dgm:spPr/>
    </dgm:pt>
    <dgm:pt modelId="{A9EEE398-C27E-41FA-B3AE-3CB403DBBB2E}" type="pres">
      <dgm:prSet presAssocID="{3F5FD507-3786-40C4-BA6A-047290325BEF}" presName="text" presStyleLbl="fgAcc0" presStyleIdx="0" presStyleCnt="1">
        <dgm:presLayoutVars>
          <dgm:chPref val="3"/>
        </dgm:presLayoutVars>
      </dgm:prSet>
      <dgm:spPr/>
    </dgm:pt>
    <dgm:pt modelId="{F6692211-5A5A-4B71-8511-C6CD9AA4CA75}" type="pres">
      <dgm:prSet presAssocID="{3F5FD507-3786-40C4-BA6A-047290325BEF}" presName="hierChild2" presStyleCnt="0"/>
      <dgm:spPr/>
    </dgm:pt>
    <dgm:pt modelId="{EAAE4253-4BE5-4FC2-AAB1-662B7E26498C}" type="pres">
      <dgm:prSet presAssocID="{C5D8E551-3867-4379-9CFC-C166207FBEB8}" presName="Name10" presStyleLbl="parChTrans1D2" presStyleIdx="0" presStyleCnt="2"/>
      <dgm:spPr/>
    </dgm:pt>
    <dgm:pt modelId="{5584CF60-D0F5-4B04-9DE6-396A58CE4A02}" type="pres">
      <dgm:prSet presAssocID="{7AEB0DD1-7C79-47F0-820D-8B8598D4D655}" presName="hierRoot2" presStyleCnt="0"/>
      <dgm:spPr/>
    </dgm:pt>
    <dgm:pt modelId="{EBFCA2FD-DB9B-44EF-B51D-C1A80C57461E}" type="pres">
      <dgm:prSet presAssocID="{7AEB0DD1-7C79-47F0-820D-8B8598D4D655}" presName="composite2" presStyleCnt="0"/>
      <dgm:spPr/>
    </dgm:pt>
    <dgm:pt modelId="{2CB3B39C-196C-4937-A836-8CFE9D17FF08}" type="pres">
      <dgm:prSet presAssocID="{7AEB0DD1-7C79-47F0-820D-8B8598D4D655}" presName="background2" presStyleLbl="node2" presStyleIdx="0" presStyleCnt="2"/>
      <dgm:spPr/>
    </dgm:pt>
    <dgm:pt modelId="{68DBFE8B-026F-425D-9263-D3D03F816A74}" type="pres">
      <dgm:prSet presAssocID="{7AEB0DD1-7C79-47F0-820D-8B8598D4D655}" presName="text2" presStyleLbl="fgAcc2" presStyleIdx="0" presStyleCnt="2" custLinFactNeighborX="3301" custLinFactNeighborY="2599">
        <dgm:presLayoutVars>
          <dgm:chPref val="3"/>
        </dgm:presLayoutVars>
      </dgm:prSet>
      <dgm:spPr/>
    </dgm:pt>
    <dgm:pt modelId="{EB0E1721-191E-4F61-A4D7-871E4361FAA8}" type="pres">
      <dgm:prSet presAssocID="{7AEB0DD1-7C79-47F0-820D-8B8598D4D655}" presName="hierChild3" presStyleCnt="0"/>
      <dgm:spPr/>
    </dgm:pt>
    <dgm:pt modelId="{77466F0C-5982-484F-91FF-132C4E937FCE}" type="pres">
      <dgm:prSet presAssocID="{30682EDA-842A-464F-9338-8562C6016DB4}" presName="Name17" presStyleLbl="parChTrans1D3" presStyleIdx="0" presStyleCnt="2"/>
      <dgm:spPr/>
    </dgm:pt>
    <dgm:pt modelId="{EE5888E4-8E3B-45E9-BC49-D9BE17E062BB}" type="pres">
      <dgm:prSet presAssocID="{D062C1E4-088D-4657-B279-3690DF26DFE8}" presName="hierRoot3" presStyleCnt="0"/>
      <dgm:spPr/>
    </dgm:pt>
    <dgm:pt modelId="{2758DAB7-94B3-47EE-829B-6E943247EEB4}" type="pres">
      <dgm:prSet presAssocID="{D062C1E4-088D-4657-B279-3690DF26DFE8}" presName="composite3" presStyleCnt="0"/>
      <dgm:spPr/>
    </dgm:pt>
    <dgm:pt modelId="{347CF880-C999-4A22-A105-1024A9BB809A}" type="pres">
      <dgm:prSet presAssocID="{D062C1E4-088D-4657-B279-3690DF26DFE8}" presName="background3" presStyleLbl="node3" presStyleIdx="0" presStyleCnt="2"/>
      <dgm:spPr/>
    </dgm:pt>
    <dgm:pt modelId="{471F1332-6365-43AB-B1DB-E6B1E99DF4A0}" type="pres">
      <dgm:prSet presAssocID="{D062C1E4-088D-4657-B279-3690DF26DFE8}" presName="text3" presStyleLbl="fgAcc3" presStyleIdx="0" presStyleCnt="2">
        <dgm:presLayoutVars>
          <dgm:chPref val="3"/>
        </dgm:presLayoutVars>
      </dgm:prSet>
      <dgm:spPr/>
    </dgm:pt>
    <dgm:pt modelId="{868DC3B6-E03B-4E25-A7A3-A575EAF98D0C}" type="pres">
      <dgm:prSet presAssocID="{D062C1E4-088D-4657-B279-3690DF26DFE8}" presName="hierChild4" presStyleCnt="0"/>
      <dgm:spPr/>
    </dgm:pt>
    <dgm:pt modelId="{9A9327E2-0D9D-4CB5-B8FB-5682CBEB9A15}" type="pres">
      <dgm:prSet presAssocID="{3CBAF332-CBB1-4BF1-9D2E-0FAAA042A1ED}" presName="Name17" presStyleLbl="parChTrans1D3" presStyleIdx="1" presStyleCnt="2"/>
      <dgm:spPr/>
    </dgm:pt>
    <dgm:pt modelId="{4B05A94B-E376-4E21-B219-A557F1EB551E}" type="pres">
      <dgm:prSet presAssocID="{29B327F0-FAC1-445D-A33A-C6FBBB59AACC}" presName="hierRoot3" presStyleCnt="0"/>
      <dgm:spPr/>
    </dgm:pt>
    <dgm:pt modelId="{057AC385-F889-4902-87F0-DADE9E933644}" type="pres">
      <dgm:prSet presAssocID="{29B327F0-FAC1-445D-A33A-C6FBBB59AACC}" presName="composite3" presStyleCnt="0"/>
      <dgm:spPr/>
    </dgm:pt>
    <dgm:pt modelId="{1A29C87B-CA23-4C09-B8D4-F4D1AB3722D8}" type="pres">
      <dgm:prSet presAssocID="{29B327F0-FAC1-445D-A33A-C6FBBB59AACC}" presName="background3" presStyleLbl="node3" presStyleIdx="1" presStyleCnt="2"/>
      <dgm:spPr/>
    </dgm:pt>
    <dgm:pt modelId="{D4396441-F474-4642-87B7-FA10F68F6C24}" type="pres">
      <dgm:prSet presAssocID="{29B327F0-FAC1-445D-A33A-C6FBBB59AACC}" presName="text3" presStyleLbl="fgAcc3" presStyleIdx="1" presStyleCnt="2">
        <dgm:presLayoutVars>
          <dgm:chPref val="3"/>
        </dgm:presLayoutVars>
      </dgm:prSet>
      <dgm:spPr/>
    </dgm:pt>
    <dgm:pt modelId="{09DB4A2F-0FE3-4000-A084-4923DBFFAB39}" type="pres">
      <dgm:prSet presAssocID="{29B327F0-FAC1-445D-A33A-C6FBBB59AACC}" presName="hierChild4" presStyleCnt="0"/>
      <dgm:spPr/>
    </dgm:pt>
    <dgm:pt modelId="{47F636D2-F9F8-4B64-96A3-A3E990892D46}" type="pres">
      <dgm:prSet presAssocID="{931AAA13-370B-4DF9-A074-A679955664EA}" presName="Name10" presStyleLbl="parChTrans1D2" presStyleIdx="1" presStyleCnt="2"/>
      <dgm:spPr/>
    </dgm:pt>
    <dgm:pt modelId="{BF2BE6E7-40C9-4800-87E1-84F082959CFC}" type="pres">
      <dgm:prSet presAssocID="{0FE3C6E4-2979-4ECF-8DE7-04EB78F5F6AB}" presName="hierRoot2" presStyleCnt="0"/>
      <dgm:spPr/>
    </dgm:pt>
    <dgm:pt modelId="{B3A92893-9E47-4BD8-8E86-FF65895A4661}" type="pres">
      <dgm:prSet presAssocID="{0FE3C6E4-2979-4ECF-8DE7-04EB78F5F6AB}" presName="composite2" presStyleCnt="0"/>
      <dgm:spPr/>
    </dgm:pt>
    <dgm:pt modelId="{5027392C-7704-458B-BD7F-6B4D27712E99}" type="pres">
      <dgm:prSet presAssocID="{0FE3C6E4-2979-4ECF-8DE7-04EB78F5F6AB}" presName="background2" presStyleLbl="node2" presStyleIdx="1" presStyleCnt="2"/>
      <dgm:spPr/>
    </dgm:pt>
    <dgm:pt modelId="{058EB1A4-59CC-4723-9270-6F869356CE42}" type="pres">
      <dgm:prSet presAssocID="{0FE3C6E4-2979-4ECF-8DE7-04EB78F5F6AB}" presName="text2" presStyleLbl="fgAcc2" presStyleIdx="1" presStyleCnt="2">
        <dgm:presLayoutVars>
          <dgm:chPref val="3"/>
        </dgm:presLayoutVars>
      </dgm:prSet>
      <dgm:spPr/>
    </dgm:pt>
    <dgm:pt modelId="{2F95A225-272E-4794-94E8-05859DC6E90F}" type="pres">
      <dgm:prSet presAssocID="{0FE3C6E4-2979-4ECF-8DE7-04EB78F5F6AB}" presName="hierChild3" presStyleCnt="0"/>
      <dgm:spPr/>
    </dgm:pt>
  </dgm:ptLst>
  <dgm:cxnLst>
    <dgm:cxn modelId="{25292402-F3C5-4EB0-A9DE-88DD1693B66C}" type="presOf" srcId="{21498477-578D-4E65-B384-3C27455BAE8D}" destId="{E0C3E81F-0C0B-4A71-8029-C5317533F13F}" srcOrd="0" destOrd="0" presId="urn:microsoft.com/office/officeart/2005/8/layout/hierarchy1"/>
    <dgm:cxn modelId="{A6DFCD0E-AE71-44A4-AE2F-6BFF5CE737A2}" type="presOf" srcId="{3F5FD507-3786-40C4-BA6A-047290325BEF}" destId="{A9EEE398-C27E-41FA-B3AE-3CB403DBBB2E}" srcOrd="0" destOrd="0" presId="urn:microsoft.com/office/officeart/2005/8/layout/hierarchy1"/>
    <dgm:cxn modelId="{83F9543C-2786-49D5-B089-FD44C4BF41B7}" type="presOf" srcId="{D062C1E4-088D-4657-B279-3690DF26DFE8}" destId="{471F1332-6365-43AB-B1DB-E6B1E99DF4A0}" srcOrd="0" destOrd="0" presId="urn:microsoft.com/office/officeart/2005/8/layout/hierarchy1"/>
    <dgm:cxn modelId="{2A345845-51E7-4CFE-8615-0F738CCAB8FA}" srcId="{21498477-578D-4E65-B384-3C27455BAE8D}" destId="{3F5FD507-3786-40C4-BA6A-047290325BEF}" srcOrd="0" destOrd="0" parTransId="{D33E341C-A873-4634-AC63-DD61D792CFEE}" sibTransId="{30F7CFD0-FD11-487C-BE9C-6498F94C2599}"/>
    <dgm:cxn modelId="{D7D3F767-2C13-4627-BAA6-A45C204A6018}" srcId="{3F5FD507-3786-40C4-BA6A-047290325BEF}" destId="{7AEB0DD1-7C79-47F0-820D-8B8598D4D655}" srcOrd="0" destOrd="0" parTransId="{C5D8E551-3867-4379-9CFC-C166207FBEB8}" sibTransId="{70FA4407-367C-49AA-909C-553C1FE0B870}"/>
    <dgm:cxn modelId="{8DE03948-CF35-4B7D-91C7-988E7EB36D47}" type="presOf" srcId="{30682EDA-842A-464F-9338-8562C6016DB4}" destId="{77466F0C-5982-484F-91FF-132C4E937FCE}" srcOrd="0" destOrd="0" presId="urn:microsoft.com/office/officeart/2005/8/layout/hierarchy1"/>
    <dgm:cxn modelId="{5D4E0670-7661-483D-8B42-7C9F42DB2F7E}" type="presOf" srcId="{3CBAF332-CBB1-4BF1-9D2E-0FAAA042A1ED}" destId="{9A9327E2-0D9D-4CB5-B8FB-5682CBEB9A15}" srcOrd="0" destOrd="0" presId="urn:microsoft.com/office/officeart/2005/8/layout/hierarchy1"/>
    <dgm:cxn modelId="{AE9FC498-4A08-43F3-BF9C-D86D9D071B3A}" srcId="{7AEB0DD1-7C79-47F0-820D-8B8598D4D655}" destId="{D062C1E4-088D-4657-B279-3690DF26DFE8}" srcOrd="0" destOrd="0" parTransId="{30682EDA-842A-464F-9338-8562C6016DB4}" sibTransId="{278ABE30-778B-4387-BB6D-1C28A4F94B13}"/>
    <dgm:cxn modelId="{D4994E9E-B310-4D1E-BF4E-6DFD6BE5D0A9}" type="presOf" srcId="{C5D8E551-3867-4379-9CFC-C166207FBEB8}" destId="{EAAE4253-4BE5-4FC2-AAB1-662B7E26498C}" srcOrd="0" destOrd="0" presId="urn:microsoft.com/office/officeart/2005/8/layout/hierarchy1"/>
    <dgm:cxn modelId="{76F70ABA-6F48-44D7-A7E6-DA4FB8E54FC3}" srcId="{7AEB0DD1-7C79-47F0-820D-8B8598D4D655}" destId="{29B327F0-FAC1-445D-A33A-C6FBBB59AACC}" srcOrd="1" destOrd="0" parTransId="{3CBAF332-CBB1-4BF1-9D2E-0FAAA042A1ED}" sibTransId="{9EE7C847-19C9-47E9-AA99-C03EA38E0A9D}"/>
    <dgm:cxn modelId="{8EF253BD-2505-427F-B676-AC9E41960155}" type="presOf" srcId="{931AAA13-370B-4DF9-A074-A679955664EA}" destId="{47F636D2-F9F8-4B64-96A3-A3E990892D46}" srcOrd="0" destOrd="0" presId="urn:microsoft.com/office/officeart/2005/8/layout/hierarchy1"/>
    <dgm:cxn modelId="{FB2DD2BD-7669-4EEF-9A1C-A19FFC7E9AC2}" srcId="{3F5FD507-3786-40C4-BA6A-047290325BEF}" destId="{0FE3C6E4-2979-4ECF-8DE7-04EB78F5F6AB}" srcOrd="1" destOrd="0" parTransId="{931AAA13-370B-4DF9-A074-A679955664EA}" sibTransId="{DC83AC76-3B7D-4D86-BD3F-062E18378F42}"/>
    <dgm:cxn modelId="{89FBC8DF-4D51-4B6C-B824-F99282A3D3BE}" type="presOf" srcId="{7AEB0DD1-7C79-47F0-820D-8B8598D4D655}" destId="{68DBFE8B-026F-425D-9263-D3D03F816A74}" srcOrd="0" destOrd="0" presId="urn:microsoft.com/office/officeart/2005/8/layout/hierarchy1"/>
    <dgm:cxn modelId="{7114DDE5-EFBA-49DA-9755-2A253B2E66EB}" type="presOf" srcId="{0FE3C6E4-2979-4ECF-8DE7-04EB78F5F6AB}" destId="{058EB1A4-59CC-4723-9270-6F869356CE42}" srcOrd="0" destOrd="0" presId="urn:microsoft.com/office/officeart/2005/8/layout/hierarchy1"/>
    <dgm:cxn modelId="{4EB391F8-2E14-4CBF-9789-8142C4FFAAAF}" type="presOf" srcId="{29B327F0-FAC1-445D-A33A-C6FBBB59AACC}" destId="{D4396441-F474-4642-87B7-FA10F68F6C24}" srcOrd="0" destOrd="0" presId="urn:microsoft.com/office/officeart/2005/8/layout/hierarchy1"/>
    <dgm:cxn modelId="{6A475E61-17AA-4647-8A05-2498B8FEDD9C}" type="presParOf" srcId="{E0C3E81F-0C0B-4A71-8029-C5317533F13F}" destId="{6F5930B6-4648-446C-91F7-73587786A6C9}" srcOrd="0" destOrd="0" presId="urn:microsoft.com/office/officeart/2005/8/layout/hierarchy1"/>
    <dgm:cxn modelId="{841D1AB8-42EE-49A4-AA0F-7087F53A65B8}" type="presParOf" srcId="{6F5930B6-4648-446C-91F7-73587786A6C9}" destId="{2DF4E8BF-2B7A-4D92-A947-1E61367D31CC}" srcOrd="0" destOrd="0" presId="urn:microsoft.com/office/officeart/2005/8/layout/hierarchy1"/>
    <dgm:cxn modelId="{C19BBB41-E35A-42F6-ADFC-1526CEDD633A}" type="presParOf" srcId="{2DF4E8BF-2B7A-4D92-A947-1E61367D31CC}" destId="{1122CCD3-21C9-4E05-B349-320FCD22B7A9}" srcOrd="0" destOrd="0" presId="urn:microsoft.com/office/officeart/2005/8/layout/hierarchy1"/>
    <dgm:cxn modelId="{E6CCC28D-187D-4C1D-A256-B7FA9B68D17C}" type="presParOf" srcId="{2DF4E8BF-2B7A-4D92-A947-1E61367D31CC}" destId="{A9EEE398-C27E-41FA-B3AE-3CB403DBBB2E}" srcOrd="1" destOrd="0" presId="urn:microsoft.com/office/officeart/2005/8/layout/hierarchy1"/>
    <dgm:cxn modelId="{75A5018A-FBB4-414C-9A28-AA1378DC6D81}" type="presParOf" srcId="{6F5930B6-4648-446C-91F7-73587786A6C9}" destId="{F6692211-5A5A-4B71-8511-C6CD9AA4CA75}" srcOrd="1" destOrd="0" presId="urn:microsoft.com/office/officeart/2005/8/layout/hierarchy1"/>
    <dgm:cxn modelId="{91648399-F019-4D86-AB2A-FEAE0968F7F8}" type="presParOf" srcId="{F6692211-5A5A-4B71-8511-C6CD9AA4CA75}" destId="{EAAE4253-4BE5-4FC2-AAB1-662B7E26498C}" srcOrd="0" destOrd="0" presId="urn:microsoft.com/office/officeart/2005/8/layout/hierarchy1"/>
    <dgm:cxn modelId="{11E73B58-70EE-4D63-847C-691ED884EE85}" type="presParOf" srcId="{F6692211-5A5A-4B71-8511-C6CD9AA4CA75}" destId="{5584CF60-D0F5-4B04-9DE6-396A58CE4A02}" srcOrd="1" destOrd="0" presId="urn:microsoft.com/office/officeart/2005/8/layout/hierarchy1"/>
    <dgm:cxn modelId="{798617C3-2AF5-41E1-AE70-52FB28FB61D9}" type="presParOf" srcId="{5584CF60-D0F5-4B04-9DE6-396A58CE4A02}" destId="{EBFCA2FD-DB9B-44EF-B51D-C1A80C57461E}" srcOrd="0" destOrd="0" presId="urn:microsoft.com/office/officeart/2005/8/layout/hierarchy1"/>
    <dgm:cxn modelId="{46387688-2C2D-4E0D-8739-6EB52E43B71A}" type="presParOf" srcId="{EBFCA2FD-DB9B-44EF-B51D-C1A80C57461E}" destId="{2CB3B39C-196C-4937-A836-8CFE9D17FF08}" srcOrd="0" destOrd="0" presId="urn:microsoft.com/office/officeart/2005/8/layout/hierarchy1"/>
    <dgm:cxn modelId="{BC3E7682-5784-470B-9D28-40CFCE66345F}" type="presParOf" srcId="{EBFCA2FD-DB9B-44EF-B51D-C1A80C57461E}" destId="{68DBFE8B-026F-425D-9263-D3D03F816A74}" srcOrd="1" destOrd="0" presId="urn:microsoft.com/office/officeart/2005/8/layout/hierarchy1"/>
    <dgm:cxn modelId="{EE95FADB-FE3D-48EB-83F6-624A90C2C550}" type="presParOf" srcId="{5584CF60-D0F5-4B04-9DE6-396A58CE4A02}" destId="{EB0E1721-191E-4F61-A4D7-871E4361FAA8}" srcOrd="1" destOrd="0" presId="urn:microsoft.com/office/officeart/2005/8/layout/hierarchy1"/>
    <dgm:cxn modelId="{7787772D-13F8-4B9C-A535-8431D715DBCD}" type="presParOf" srcId="{EB0E1721-191E-4F61-A4D7-871E4361FAA8}" destId="{77466F0C-5982-484F-91FF-132C4E937FCE}" srcOrd="0" destOrd="0" presId="urn:microsoft.com/office/officeart/2005/8/layout/hierarchy1"/>
    <dgm:cxn modelId="{98A33A38-0A84-4D7C-9CA9-947F3F20162A}" type="presParOf" srcId="{EB0E1721-191E-4F61-A4D7-871E4361FAA8}" destId="{EE5888E4-8E3B-45E9-BC49-D9BE17E062BB}" srcOrd="1" destOrd="0" presId="urn:microsoft.com/office/officeart/2005/8/layout/hierarchy1"/>
    <dgm:cxn modelId="{CAC71D24-91FB-445B-AABE-AFF4E7360A47}" type="presParOf" srcId="{EE5888E4-8E3B-45E9-BC49-D9BE17E062BB}" destId="{2758DAB7-94B3-47EE-829B-6E943247EEB4}" srcOrd="0" destOrd="0" presId="urn:microsoft.com/office/officeart/2005/8/layout/hierarchy1"/>
    <dgm:cxn modelId="{5058ABB0-7DB5-4609-ACC1-5C408D2C5C2A}" type="presParOf" srcId="{2758DAB7-94B3-47EE-829B-6E943247EEB4}" destId="{347CF880-C999-4A22-A105-1024A9BB809A}" srcOrd="0" destOrd="0" presId="urn:microsoft.com/office/officeart/2005/8/layout/hierarchy1"/>
    <dgm:cxn modelId="{CEC71FB9-B2B9-4252-913C-6CB83FECFE69}" type="presParOf" srcId="{2758DAB7-94B3-47EE-829B-6E943247EEB4}" destId="{471F1332-6365-43AB-B1DB-E6B1E99DF4A0}" srcOrd="1" destOrd="0" presId="urn:microsoft.com/office/officeart/2005/8/layout/hierarchy1"/>
    <dgm:cxn modelId="{CE86ACF3-DC7C-4B44-B0C8-0270E4B275AD}" type="presParOf" srcId="{EE5888E4-8E3B-45E9-BC49-D9BE17E062BB}" destId="{868DC3B6-E03B-4E25-A7A3-A575EAF98D0C}" srcOrd="1" destOrd="0" presId="urn:microsoft.com/office/officeart/2005/8/layout/hierarchy1"/>
    <dgm:cxn modelId="{47F5B422-7288-4DCD-A476-C15CDC096292}" type="presParOf" srcId="{EB0E1721-191E-4F61-A4D7-871E4361FAA8}" destId="{9A9327E2-0D9D-4CB5-B8FB-5682CBEB9A15}" srcOrd="2" destOrd="0" presId="urn:microsoft.com/office/officeart/2005/8/layout/hierarchy1"/>
    <dgm:cxn modelId="{C6FBC5FF-DAF3-486F-A100-BB275834F845}" type="presParOf" srcId="{EB0E1721-191E-4F61-A4D7-871E4361FAA8}" destId="{4B05A94B-E376-4E21-B219-A557F1EB551E}" srcOrd="3" destOrd="0" presId="urn:microsoft.com/office/officeart/2005/8/layout/hierarchy1"/>
    <dgm:cxn modelId="{F93F7EDE-ACFA-43C2-AA8F-5E4FA5374655}" type="presParOf" srcId="{4B05A94B-E376-4E21-B219-A557F1EB551E}" destId="{057AC385-F889-4902-87F0-DADE9E933644}" srcOrd="0" destOrd="0" presId="urn:microsoft.com/office/officeart/2005/8/layout/hierarchy1"/>
    <dgm:cxn modelId="{D25884D9-7543-4695-A74C-DE3C00E80DC2}" type="presParOf" srcId="{057AC385-F889-4902-87F0-DADE9E933644}" destId="{1A29C87B-CA23-4C09-B8D4-F4D1AB3722D8}" srcOrd="0" destOrd="0" presId="urn:microsoft.com/office/officeart/2005/8/layout/hierarchy1"/>
    <dgm:cxn modelId="{B379F08A-EACE-4844-8913-FE0B58BD695D}" type="presParOf" srcId="{057AC385-F889-4902-87F0-DADE9E933644}" destId="{D4396441-F474-4642-87B7-FA10F68F6C24}" srcOrd="1" destOrd="0" presId="urn:microsoft.com/office/officeart/2005/8/layout/hierarchy1"/>
    <dgm:cxn modelId="{30B8B5EC-C414-4872-ABAB-BE079AC48A2A}" type="presParOf" srcId="{4B05A94B-E376-4E21-B219-A557F1EB551E}" destId="{09DB4A2F-0FE3-4000-A084-4923DBFFAB39}" srcOrd="1" destOrd="0" presId="urn:microsoft.com/office/officeart/2005/8/layout/hierarchy1"/>
    <dgm:cxn modelId="{906DF1ED-DA3D-4AE7-A6D3-85ED165448BE}" type="presParOf" srcId="{F6692211-5A5A-4B71-8511-C6CD9AA4CA75}" destId="{47F636D2-F9F8-4B64-96A3-A3E990892D46}" srcOrd="2" destOrd="0" presId="urn:microsoft.com/office/officeart/2005/8/layout/hierarchy1"/>
    <dgm:cxn modelId="{0CF1C93F-593A-4C6D-B263-8F79414EC5FB}" type="presParOf" srcId="{F6692211-5A5A-4B71-8511-C6CD9AA4CA75}" destId="{BF2BE6E7-40C9-4800-87E1-84F082959CFC}" srcOrd="3" destOrd="0" presId="urn:microsoft.com/office/officeart/2005/8/layout/hierarchy1"/>
    <dgm:cxn modelId="{D2A9DBB5-30F4-4CB4-9C79-1F9AEC52FE5E}" type="presParOf" srcId="{BF2BE6E7-40C9-4800-87E1-84F082959CFC}" destId="{B3A92893-9E47-4BD8-8E86-FF65895A4661}" srcOrd="0" destOrd="0" presId="urn:microsoft.com/office/officeart/2005/8/layout/hierarchy1"/>
    <dgm:cxn modelId="{A76B2E98-50A3-4587-96CF-ECF231A9BE92}" type="presParOf" srcId="{B3A92893-9E47-4BD8-8E86-FF65895A4661}" destId="{5027392C-7704-458B-BD7F-6B4D27712E99}" srcOrd="0" destOrd="0" presId="urn:microsoft.com/office/officeart/2005/8/layout/hierarchy1"/>
    <dgm:cxn modelId="{0F4BD107-DD72-4AC9-BC1B-9235963D775A}" type="presParOf" srcId="{B3A92893-9E47-4BD8-8E86-FF65895A4661}" destId="{058EB1A4-59CC-4723-9270-6F869356CE42}" srcOrd="1" destOrd="0" presId="urn:microsoft.com/office/officeart/2005/8/layout/hierarchy1"/>
    <dgm:cxn modelId="{881578D2-B150-438B-A2A0-6102EDB0DCE3}" type="presParOf" srcId="{BF2BE6E7-40C9-4800-87E1-84F082959CFC}" destId="{2F95A225-272E-4794-94E8-05859DC6E90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F636D2-F9F8-4B64-96A3-A3E990892D46}">
      <dsp:nvSpPr>
        <dsp:cNvPr id="0" name=""/>
        <dsp:cNvSpPr/>
      </dsp:nvSpPr>
      <dsp:spPr>
        <a:xfrm>
          <a:off x="3608281" y="717722"/>
          <a:ext cx="690071" cy="3284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3802"/>
              </a:lnTo>
              <a:lnTo>
                <a:pt x="690071" y="223802"/>
              </a:lnTo>
              <a:lnTo>
                <a:pt x="690071" y="32841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9327E2-0D9D-4CB5-B8FB-5682CBEB9A15}">
      <dsp:nvSpPr>
        <dsp:cNvPr id="0" name=""/>
        <dsp:cNvSpPr/>
      </dsp:nvSpPr>
      <dsp:spPr>
        <a:xfrm>
          <a:off x="2955485" y="1781816"/>
          <a:ext cx="1342867" cy="3097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5166"/>
              </a:lnTo>
              <a:lnTo>
                <a:pt x="1342867" y="205166"/>
              </a:lnTo>
              <a:lnTo>
                <a:pt x="1342867" y="30977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57DDA5-D084-46FE-A6B4-90FC2B3886F0}">
      <dsp:nvSpPr>
        <dsp:cNvPr id="0" name=""/>
        <dsp:cNvSpPr/>
      </dsp:nvSpPr>
      <dsp:spPr>
        <a:xfrm>
          <a:off x="2872490" y="1781816"/>
          <a:ext cx="91440" cy="309775"/>
        </a:xfrm>
        <a:custGeom>
          <a:avLst/>
          <a:gdLst/>
          <a:ahLst/>
          <a:cxnLst/>
          <a:rect l="0" t="0" r="0" b="0"/>
          <a:pathLst>
            <a:path>
              <a:moveTo>
                <a:pt x="82995" y="0"/>
              </a:moveTo>
              <a:lnTo>
                <a:pt x="82995" y="205166"/>
              </a:lnTo>
              <a:lnTo>
                <a:pt x="45720" y="205166"/>
              </a:lnTo>
              <a:lnTo>
                <a:pt x="45720" y="30977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466F0C-5982-484F-91FF-132C4E937FCE}">
      <dsp:nvSpPr>
        <dsp:cNvPr id="0" name=""/>
        <dsp:cNvSpPr/>
      </dsp:nvSpPr>
      <dsp:spPr>
        <a:xfrm>
          <a:off x="1538068" y="1781816"/>
          <a:ext cx="1417417" cy="309775"/>
        </a:xfrm>
        <a:custGeom>
          <a:avLst/>
          <a:gdLst/>
          <a:ahLst/>
          <a:cxnLst/>
          <a:rect l="0" t="0" r="0" b="0"/>
          <a:pathLst>
            <a:path>
              <a:moveTo>
                <a:pt x="1417417" y="0"/>
              </a:moveTo>
              <a:lnTo>
                <a:pt x="1417417" y="205166"/>
              </a:lnTo>
              <a:lnTo>
                <a:pt x="0" y="205166"/>
              </a:lnTo>
              <a:lnTo>
                <a:pt x="0" y="30977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AE4253-4BE5-4FC2-AAB1-662B7E26498C}">
      <dsp:nvSpPr>
        <dsp:cNvPr id="0" name=""/>
        <dsp:cNvSpPr/>
      </dsp:nvSpPr>
      <dsp:spPr>
        <a:xfrm>
          <a:off x="2955485" y="717722"/>
          <a:ext cx="652795" cy="347047"/>
        </a:xfrm>
        <a:custGeom>
          <a:avLst/>
          <a:gdLst/>
          <a:ahLst/>
          <a:cxnLst/>
          <a:rect l="0" t="0" r="0" b="0"/>
          <a:pathLst>
            <a:path>
              <a:moveTo>
                <a:pt x="652795" y="0"/>
              </a:moveTo>
              <a:lnTo>
                <a:pt x="652795" y="242438"/>
              </a:lnTo>
              <a:lnTo>
                <a:pt x="0" y="242438"/>
              </a:lnTo>
              <a:lnTo>
                <a:pt x="0" y="34704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22CCD3-21C9-4E05-B349-320FCD22B7A9}">
      <dsp:nvSpPr>
        <dsp:cNvPr id="0" name=""/>
        <dsp:cNvSpPr/>
      </dsp:nvSpPr>
      <dsp:spPr>
        <a:xfrm>
          <a:off x="3043677" y="675"/>
          <a:ext cx="1129207" cy="7170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EEE398-C27E-41FA-B3AE-3CB403DBBB2E}">
      <dsp:nvSpPr>
        <dsp:cNvPr id="0" name=""/>
        <dsp:cNvSpPr/>
      </dsp:nvSpPr>
      <dsp:spPr>
        <a:xfrm>
          <a:off x="3169145" y="119870"/>
          <a:ext cx="1129207" cy="7170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Choice</a:t>
          </a:r>
        </a:p>
      </dsp:txBody>
      <dsp:txXfrm>
        <a:off x="3190147" y="140872"/>
        <a:ext cx="1087203" cy="675042"/>
      </dsp:txXfrm>
    </dsp:sp>
    <dsp:sp modelId="{2CB3B39C-196C-4937-A836-8CFE9D17FF08}">
      <dsp:nvSpPr>
        <dsp:cNvPr id="0" name=""/>
        <dsp:cNvSpPr/>
      </dsp:nvSpPr>
      <dsp:spPr>
        <a:xfrm>
          <a:off x="2390881" y="1064769"/>
          <a:ext cx="1129207" cy="7170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DBFE8B-026F-425D-9263-D3D03F816A74}">
      <dsp:nvSpPr>
        <dsp:cNvPr id="0" name=""/>
        <dsp:cNvSpPr/>
      </dsp:nvSpPr>
      <dsp:spPr>
        <a:xfrm>
          <a:off x="2516349" y="1183963"/>
          <a:ext cx="1129207" cy="7170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Yes</a:t>
          </a:r>
        </a:p>
      </dsp:txBody>
      <dsp:txXfrm>
        <a:off x="2537351" y="1204965"/>
        <a:ext cx="1087203" cy="675042"/>
      </dsp:txXfrm>
    </dsp:sp>
    <dsp:sp modelId="{347CF880-C999-4A22-A105-1024A9BB809A}">
      <dsp:nvSpPr>
        <dsp:cNvPr id="0" name=""/>
        <dsp:cNvSpPr/>
      </dsp:nvSpPr>
      <dsp:spPr>
        <a:xfrm>
          <a:off x="973464" y="2091591"/>
          <a:ext cx="1129207" cy="7170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1F1332-6365-43AB-B1DB-E6B1E99DF4A0}">
      <dsp:nvSpPr>
        <dsp:cNvPr id="0" name=""/>
        <dsp:cNvSpPr/>
      </dsp:nvSpPr>
      <dsp:spPr>
        <a:xfrm>
          <a:off x="1098931" y="2210785"/>
          <a:ext cx="1129207" cy="7170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Fully subsidized</a:t>
          </a:r>
        </a:p>
      </dsp:txBody>
      <dsp:txXfrm>
        <a:off x="1119933" y="2231787"/>
        <a:ext cx="1087203" cy="675042"/>
      </dsp:txXfrm>
    </dsp:sp>
    <dsp:sp modelId="{F6E2C103-BB7A-453C-9F31-83C3434E8179}">
      <dsp:nvSpPr>
        <dsp:cNvPr id="0" name=""/>
        <dsp:cNvSpPr/>
      </dsp:nvSpPr>
      <dsp:spPr>
        <a:xfrm>
          <a:off x="2353606" y="2091591"/>
          <a:ext cx="1129207" cy="7170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36DCAA-DE4A-4037-BECB-D89E5C23B4AE}">
      <dsp:nvSpPr>
        <dsp:cNvPr id="0" name=""/>
        <dsp:cNvSpPr/>
      </dsp:nvSpPr>
      <dsp:spPr>
        <a:xfrm>
          <a:off x="2479074" y="2210785"/>
          <a:ext cx="1129207" cy="7170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Partially subsidized</a:t>
          </a:r>
        </a:p>
      </dsp:txBody>
      <dsp:txXfrm>
        <a:off x="2500076" y="2231787"/>
        <a:ext cx="1087203" cy="675042"/>
      </dsp:txXfrm>
    </dsp:sp>
    <dsp:sp modelId="{1A29C87B-CA23-4C09-B8D4-F4D1AB3722D8}">
      <dsp:nvSpPr>
        <dsp:cNvPr id="0" name=""/>
        <dsp:cNvSpPr/>
      </dsp:nvSpPr>
      <dsp:spPr>
        <a:xfrm>
          <a:off x="3733748" y="2091591"/>
          <a:ext cx="1129207" cy="7170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396441-F474-4642-87B7-FA10F68F6C24}">
      <dsp:nvSpPr>
        <dsp:cNvPr id="0" name=""/>
        <dsp:cNvSpPr/>
      </dsp:nvSpPr>
      <dsp:spPr>
        <a:xfrm>
          <a:off x="3859216" y="2210785"/>
          <a:ext cx="1129207" cy="7170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Not subsidized</a:t>
          </a:r>
        </a:p>
      </dsp:txBody>
      <dsp:txXfrm>
        <a:off x="3880218" y="2231787"/>
        <a:ext cx="1087203" cy="675042"/>
      </dsp:txXfrm>
    </dsp:sp>
    <dsp:sp modelId="{5027392C-7704-458B-BD7F-6B4D27712E99}">
      <dsp:nvSpPr>
        <dsp:cNvPr id="0" name=""/>
        <dsp:cNvSpPr/>
      </dsp:nvSpPr>
      <dsp:spPr>
        <a:xfrm>
          <a:off x="3733748" y="1046133"/>
          <a:ext cx="1129207" cy="7170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8EB1A4-59CC-4723-9270-6F869356CE42}">
      <dsp:nvSpPr>
        <dsp:cNvPr id="0" name=""/>
        <dsp:cNvSpPr/>
      </dsp:nvSpPr>
      <dsp:spPr>
        <a:xfrm>
          <a:off x="3859216" y="1165327"/>
          <a:ext cx="1129207" cy="7170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No</a:t>
          </a:r>
        </a:p>
      </dsp:txBody>
      <dsp:txXfrm>
        <a:off x="3880218" y="1186329"/>
        <a:ext cx="1087203" cy="67504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F636D2-F9F8-4B64-96A3-A3E990892D46}">
      <dsp:nvSpPr>
        <dsp:cNvPr id="0" name=""/>
        <dsp:cNvSpPr/>
      </dsp:nvSpPr>
      <dsp:spPr>
        <a:xfrm>
          <a:off x="3263245" y="717722"/>
          <a:ext cx="690071" cy="3284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3802"/>
              </a:lnTo>
              <a:lnTo>
                <a:pt x="690071" y="223802"/>
              </a:lnTo>
              <a:lnTo>
                <a:pt x="690071" y="32841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9327E2-0D9D-4CB5-B8FB-5682CBEB9A15}">
      <dsp:nvSpPr>
        <dsp:cNvPr id="0" name=""/>
        <dsp:cNvSpPr/>
      </dsp:nvSpPr>
      <dsp:spPr>
        <a:xfrm>
          <a:off x="2610449" y="1781816"/>
          <a:ext cx="652795" cy="3097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5166"/>
              </a:lnTo>
              <a:lnTo>
                <a:pt x="652795" y="205166"/>
              </a:lnTo>
              <a:lnTo>
                <a:pt x="652795" y="30977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466F0C-5982-484F-91FF-132C4E937FCE}">
      <dsp:nvSpPr>
        <dsp:cNvPr id="0" name=""/>
        <dsp:cNvSpPr/>
      </dsp:nvSpPr>
      <dsp:spPr>
        <a:xfrm>
          <a:off x="1883103" y="1781816"/>
          <a:ext cx="727346" cy="309775"/>
        </a:xfrm>
        <a:custGeom>
          <a:avLst/>
          <a:gdLst/>
          <a:ahLst/>
          <a:cxnLst/>
          <a:rect l="0" t="0" r="0" b="0"/>
          <a:pathLst>
            <a:path>
              <a:moveTo>
                <a:pt x="727346" y="0"/>
              </a:moveTo>
              <a:lnTo>
                <a:pt x="727346" y="205166"/>
              </a:lnTo>
              <a:lnTo>
                <a:pt x="0" y="205166"/>
              </a:lnTo>
              <a:lnTo>
                <a:pt x="0" y="30977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AE4253-4BE5-4FC2-AAB1-662B7E26498C}">
      <dsp:nvSpPr>
        <dsp:cNvPr id="0" name=""/>
        <dsp:cNvSpPr/>
      </dsp:nvSpPr>
      <dsp:spPr>
        <a:xfrm>
          <a:off x="2610449" y="717722"/>
          <a:ext cx="652795" cy="347047"/>
        </a:xfrm>
        <a:custGeom>
          <a:avLst/>
          <a:gdLst/>
          <a:ahLst/>
          <a:cxnLst/>
          <a:rect l="0" t="0" r="0" b="0"/>
          <a:pathLst>
            <a:path>
              <a:moveTo>
                <a:pt x="652795" y="0"/>
              </a:moveTo>
              <a:lnTo>
                <a:pt x="652795" y="242438"/>
              </a:lnTo>
              <a:lnTo>
                <a:pt x="0" y="242438"/>
              </a:lnTo>
              <a:lnTo>
                <a:pt x="0" y="34704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22CCD3-21C9-4E05-B349-320FCD22B7A9}">
      <dsp:nvSpPr>
        <dsp:cNvPr id="0" name=""/>
        <dsp:cNvSpPr/>
      </dsp:nvSpPr>
      <dsp:spPr>
        <a:xfrm>
          <a:off x="2698642" y="675"/>
          <a:ext cx="1129207" cy="7170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EEE398-C27E-41FA-B3AE-3CB403DBBB2E}">
      <dsp:nvSpPr>
        <dsp:cNvPr id="0" name=""/>
        <dsp:cNvSpPr/>
      </dsp:nvSpPr>
      <dsp:spPr>
        <a:xfrm>
          <a:off x="2824109" y="119870"/>
          <a:ext cx="1129207" cy="7170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Choice</a:t>
          </a:r>
        </a:p>
      </dsp:txBody>
      <dsp:txXfrm>
        <a:off x="2845111" y="140872"/>
        <a:ext cx="1087203" cy="675042"/>
      </dsp:txXfrm>
    </dsp:sp>
    <dsp:sp modelId="{2CB3B39C-196C-4937-A836-8CFE9D17FF08}">
      <dsp:nvSpPr>
        <dsp:cNvPr id="0" name=""/>
        <dsp:cNvSpPr/>
      </dsp:nvSpPr>
      <dsp:spPr>
        <a:xfrm>
          <a:off x="2045846" y="1064769"/>
          <a:ext cx="1129207" cy="7170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DBFE8B-026F-425D-9263-D3D03F816A74}">
      <dsp:nvSpPr>
        <dsp:cNvPr id="0" name=""/>
        <dsp:cNvSpPr/>
      </dsp:nvSpPr>
      <dsp:spPr>
        <a:xfrm>
          <a:off x="2171313" y="1183963"/>
          <a:ext cx="1129207" cy="7170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Yes</a:t>
          </a:r>
        </a:p>
      </dsp:txBody>
      <dsp:txXfrm>
        <a:off x="2192315" y="1204965"/>
        <a:ext cx="1087203" cy="675042"/>
      </dsp:txXfrm>
    </dsp:sp>
    <dsp:sp modelId="{347CF880-C999-4A22-A105-1024A9BB809A}">
      <dsp:nvSpPr>
        <dsp:cNvPr id="0" name=""/>
        <dsp:cNvSpPr/>
      </dsp:nvSpPr>
      <dsp:spPr>
        <a:xfrm>
          <a:off x="1318500" y="2091591"/>
          <a:ext cx="1129207" cy="7170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1F1332-6365-43AB-B1DB-E6B1E99DF4A0}">
      <dsp:nvSpPr>
        <dsp:cNvPr id="0" name=""/>
        <dsp:cNvSpPr/>
      </dsp:nvSpPr>
      <dsp:spPr>
        <a:xfrm>
          <a:off x="1443967" y="2210785"/>
          <a:ext cx="1129207" cy="7170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Subsidized</a:t>
          </a:r>
        </a:p>
      </dsp:txBody>
      <dsp:txXfrm>
        <a:off x="1464969" y="2231787"/>
        <a:ext cx="1087203" cy="675042"/>
      </dsp:txXfrm>
    </dsp:sp>
    <dsp:sp modelId="{1A29C87B-CA23-4C09-B8D4-F4D1AB3722D8}">
      <dsp:nvSpPr>
        <dsp:cNvPr id="0" name=""/>
        <dsp:cNvSpPr/>
      </dsp:nvSpPr>
      <dsp:spPr>
        <a:xfrm>
          <a:off x="2698642" y="2091591"/>
          <a:ext cx="1129207" cy="7170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396441-F474-4642-87B7-FA10F68F6C24}">
      <dsp:nvSpPr>
        <dsp:cNvPr id="0" name=""/>
        <dsp:cNvSpPr/>
      </dsp:nvSpPr>
      <dsp:spPr>
        <a:xfrm>
          <a:off x="2824109" y="2210785"/>
          <a:ext cx="1129207" cy="7170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Not subsidized</a:t>
          </a:r>
        </a:p>
      </dsp:txBody>
      <dsp:txXfrm>
        <a:off x="2845111" y="2231787"/>
        <a:ext cx="1087203" cy="675042"/>
      </dsp:txXfrm>
    </dsp:sp>
    <dsp:sp modelId="{5027392C-7704-458B-BD7F-6B4D27712E99}">
      <dsp:nvSpPr>
        <dsp:cNvPr id="0" name=""/>
        <dsp:cNvSpPr/>
      </dsp:nvSpPr>
      <dsp:spPr>
        <a:xfrm>
          <a:off x="3388713" y="1046133"/>
          <a:ext cx="1129207" cy="7170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8EB1A4-59CC-4723-9270-6F869356CE42}">
      <dsp:nvSpPr>
        <dsp:cNvPr id="0" name=""/>
        <dsp:cNvSpPr/>
      </dsp:nvSpPr>
      <dsp:spPr>
        <a:xfrm>
          <a:off x="3514180" y="1165327"/>
          <a:ext cx="1129207" cy="7170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No</a:t>
          </a:r>
        </a:p>
      </dsp:txBody>
      <dsp:txXfrm>
        <a:off x="3535182" y="1186329"/>
        <a:ext cx="1087203" cy="6750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BB3D4B-E7F6-4A42-853B-40C1A88C262E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7C7C1A-D5B2-4BB7-A8A5-88681A8C6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3649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686A57-3D42-1746-A4F9-9BA3F9944E9C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6EF74-4753-DA47-9B34-F93D23E42F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0060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_Ligh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3259844" y="2950340"/>
            <a:ext cx="4938712" cy="934919"/>
          </a:xfrm>
        </p:spPr>
        <p:txBody>
          <a:bodyPr anchor="b" anchorCtr="0">
            <a:noAutofit/>
          </a:bodyPr>
          <a:lstStyle>
            <a:lvl1pPr marL="0" indent="0">
              <a:lnSpc>
                <a:spcPct val="900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3105823" y="2950340"/>
            <a:ext cx="0" cy="1794016"/>
          </a:xfrm>
          <a:prstGeom prst="line">
            <a:avLst/>
          </a:prstGeom>
          <a:ln w="19050" cmpd="sng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8"/>
          <p:cNvSpPr>
            <a:spLocks noGrp="1"/>
          </p:cNvSpPr>
          <p:nvPr>
            <p:ph type="body" sz="quarter" idx="12" hasCustomPrompt="1"/>
          </p:nvPr>
        </p:nvSpPr>
        <p:spPr>
          <a:xfrm>
            <a:off x="3259844" y="4372053"/>
            <a:ext cx="4938712" cy="275543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F68B1F"/>
                </a:solidFill>
              </a:defRPr>
            </a:lvl1pPr>
            <a:lvl2pPr marL="457200" indent="0">
              <a:buNone/>
              <a:defRPr sz="1200">
                <a:solidFill>
                  <a:srgbClr val="F48024"/>
                </a:solidFill>
              </a:defRPr>
            </a:lvl2pPr>
            <a:lvl3pPr marL="914400" indent="0">
              <a:buNone/>
              <a:defRPr sz="1200">
                <a:solidFill>
                  <a:srgbClr val="F48024"/>
                </a:solidFill>
              </a:defRPr>
            </a:lvl3pPr>
            <a:lvl4pPr marL="1371600" indent="0">
              <a:buNone/>
              <a:defRPr sz="1200">
                <a:solidFill>
                  <a:srgbClr val="F48024"/>
                </a:solidFill>
              </a:defRPr>
            </a:lvl4pPr>
            <a:lvl5pPr marL="1828800" indent="0">
              <a:buNone/>
              <a:defRPr sz="1200">
                <a:solidFill>
                  <a:srgbClr val="F48024"/>
                </a:solidFill>
              </a:defRPr>
            </a:lvl5pPr>
          </a:lstStyle>
          <a:p>
            <a:pPr lvl="0"/>
            <a:r>
              <a:rPr lang="en-US" dirty="0"/>
              <a:t>October 1, 2020</a:t>
            </a:r>
          </a:p>
        </p:txBody>
      </p:sp>
      <p:sp>
        <p:nvSpPr>
          <p:cNvPr id="22" name="Content Placeholder 21"/>
          <p:cNvSpPr>
            <a:spLocks noGrp="1"/>
          </p:cNvSpPr>
          <p:nvPr>
            <p:ph sz="quarter" idx="13" hasCustomPrompt="1"/>
          </p:nvPr>
        </p:nvSpPr>
        <p:spPr>
          <a:xfrm>
            <a:off x="3259138" y="4116388"/>
            <a:ext cx="4938712" cy="255587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F1E92D7-15E6-1942-8625-B18760C094D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456" y="3094355"/>
            <a:ext cx="2419518" cy="687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941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able Placeholder 8"/>
          <p:cNvSpPr>
            <a:spLocks noGrp="1"/>
          </p:cNvSpPr>
          <p:nvPr>
            <p:ph type="tbl" sz="quarter" idx="10"/>
          </p:nvPr>
        </p:nvSpPr>
        <p:spPr>
          <a:xfrm>
            <a:off x="592138" y="1420813"/>
            <a:ext cx="8094662" cy="4656137"/>
          </a:xfrm>
        </p:spPr>
        <p:txBody>
          <a:bodyPr>
            <a:noAutofit/>
          </a:bodyPr>
          <a:lstStyle>
            <a:lvl1pPr marL="344488" indent="-225425">
              <a:defRPr sz="1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962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vider_Dark-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/>
          <p:nvPr userDrawn="1"/>
        </p:nvSpPr>
        <p:spPr>
          <a:xfrm>
            <a:off x="-1" y="2833781"/>
            <a:ext cx="8111439" cy="1190437"/>
          </a:xfrm>
          <a:custGeom>
            <a:avLst/>
            <a:gdLst/>
            <a:ahLst/>
            <a:cxnLst/>
            <a:rect l="l" t="t" r="r" b="b"/>
            <a:pathLst>
              <a:path w="8206305" h="1190437">
                <a:moveTo>
                  <a:pt x="0" y="0"/>
                </a:moveTo>
                <a:lnTo>
                  <a:pt x="246790" y="0"/>
                </a:lnTo>
                <a:lnTo>
                  <a:pt x="555678" y="0"/>
                </a:lnTo>
                <a:lnTo>
                  <a:pt x="8007895" y="0"/>
                </a:lnTo>
                <a:cubicBezTo>
                  <a:pt x="8117474" y="0"/>
                  <a:pt x="8206305" y="88831"/>
                  <a:pt x="8206305" y="198410"/>
                </a:cubicBezTo>
                <a:lnTo>
                  <a:pt x="8206305" y="992027"/>
                </a:lnTo>
                <a:cubicBezTo>
                  <a:pt x="8206305" y="1101606"/>
                  <a:pt x="8117474" y="1190437"/>
                  <a:pt x="8007895" y="1190437"/>
                </a:cubicBezTo>
                <a:lnTo>
                  <a:pt x="555678" y="1190437"/>
                </a:lnTo>
                <a:lnTo>
                  <a:pt x="246790" y="1190437"/>
                </a:lnTo>
                <a:lnTo>
                  <a:pt x="0" y="119043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1512325" y="2931664"/>
            <a:ext cx="0" cy="994889"/>
          </a:xfrm>
          <a:prstGeom prst="line">
            <a:avLst/>
          </a:prstGeom>
          <a:ln w="19050" cmpd="sng">
            <a:solidFill>
              <a:srgbClr val="F4802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1609198" y="2931664"/>
            <a:ext cx="5555720" cy="100219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800" b="1">
                <a:solidFill>
                  <a:srgbClr val="FFFFFF"/>
                </a:solidFill>
              </a:defRPr>
            </a:lvl2pPr>
            <a:lvl3pPr marL="914400" indent="0">
              <a:buNone/>
              <a:defRPr sz="2800" b="1">
                <a:solidFill>
                  <a:srgbClr val="FFFFFF"/>
                </a:solidFill>
              </a:defRPr>
            </a:lvl3pPr>
            <a:lvl4pPr marL="1371600" indent="0">
              <a:buNone/>
              <a:defRPr sz="2800" b="1">
                <a:solidFill>
                  <a:srgbClr val="FFFFFF"/>
                </a:solidFill>
              </a:defRPr>
            </a:lvl4pPr>
            <a:lvl5pPr marL="1828800" indent="0">
              <a:buNone/>
              <a:defRPr sz="2800" b="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488"/>
          <a:stretch/>
        </p:blipFill>
        <p:spPr>
          <a:xfrm>
            <a:off x="719275" y="3142803"/>
            <a:ext cx="515262" cy="791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966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Divider_Dark-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133"/>
          <a:stretch/>
        </p:blipFill>
        <p:spPr>
          <a:xfrm>
            <a:off x="773913" y="3131031"/>
            <a:ext cx="598339" cy="802828"/>
          </a:xfrm>
          <a:prstGeom prst="rect">
            <a:avLst/>
          </a:prstGeom>
        </p:spPr>
      </p:pic>
      <p:cxnSp>
        <p:nvCxnSpPr>
          <p:cNvPr id="6" name="Straight Connector 5"/>
          <p:cNvCxnSpPr/>
          <p:nvPr userDrawn="1"/>
        </p:nvCxnSpPr>
        <p:spPr>
          <a:xfrm>
            <a:off x="1512325" y="2931664"/>
            <a:ext cx="0" cy="994889"/>
          </a:xfrm>
          <a:prstGeom prst="line">
            <a:avLst/>
          </a:prstGeom>
          <a:ln w="19050" cmpd="sng">
            <a:solidFill>
              <a:srgbClr val="F4802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1609198" y="2931664"/>
            <a:ext cx="5555720" cy="100219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2800" b="1">
                <a:solidFill>
                  <a:srgbClr val="FFFFFF"/>
                </a:solidFill>
              </a:defRPr>
            </a:lvl1pPr>
            <a:lvl2pPr marL="457200" indent="0">
              <a:buNone/>
              <a:defRPr sz="2800" b="1">
                <a:solidFill>
                  <a:srgbClr val="FFFFFF"/>
                </a:solidFill>
              </a:defRPr>
            </a:lvl2pPr>
            <a:lvl3pPr marL="914400" indent="0">
              <a:buNone/>
              <a:defRPr sz="2800" b="1">
                <a:solidFill>
                  <a:srgbClr val="FFFFFF"/>
                </a:solidFill>
              </a:defRPr>
            </a:lvl3pPr>
            <a:lvl4pPr marL="1371600" indent="0">
              <a:buNone/>
              <a:defRPr sz="2800" b="1">
                <a:solidFill>
                  <a:srgbClr val="FFFFFF"/>
                </a:solidFill>
              </a:defRPr>
            </a:lvl4pPr>
            <a:lvl5pPr marL="1828800" indent="0">
              <a:buNone/>
              <a:defRPr sz="2800" b="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784727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Divider_Ligh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 userDrawn="1"/>
        </p:nvCxnSpPr>
        <p:spPr>
          <a:xfrm>
            <a:off x="1512325" y="2931664"/>
            <a:ext cx="0" cy="994889"/>
          </a:xfrm>
          <a:prstGeom prst="line">
            <a:avLst/>
          </a:prstGeom>
          <a:ln w="19050" cmpd="sng">
            <a:solidFill>
              <a:srgbClr val="F4802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1609198" y="2931664"/>
            <a:ext cx="5555720" cy="100219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800" b="1">
                <a:solidFill>
                  <a:srgbClr val="FFFFFF"/>
                </a:solidFill>
              </a:defRPr>
            </a:lvl2pPr>
            <a:lvl3pPr marL="914400" indent="0">
              <a:buNone/>
              <a:defRPr sz="2800" b="1">
                <a:solidFill>
                  <a:srgbClr val="FFFFFF"/>
                </a:solidFill>
              </a:defRPr>
            </a:lvl3pPr>
            <a:lvl4pPr marL="1371600" indent="0">
              <a:buNone/>
              <a:defRPr sz="2800" b="1">
                <a:solidFill>
                  <a:srgbClr val="FFFFFF"/>
                </a:solidFill>
              </a:defRPr>
            </a:lvl4pPr>
            <a:lvl5pPr marL="1828800" indent="0">
              <a:buNone/>
              <a:defRPr sz="2800" b="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488"/>
          <a:stretch/>
        </p:blipFill>
        <p:spPr>
          <a:xfrm>
            <a:off x="719275" y="3142803"/>
            <a:ext cx="515262" cy="791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8450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ntact_Dar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4271264" y="2415272"/>
            <a:ext cx="4412720" cy="27432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2000" b="1" baseline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Project Manager Name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4271264" y="2705186"/>
            <a:ext cx="4413250" cy="27432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3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2" hasCustomPrompt="1"/>
          </p:nvPr>
        </p:nvSpPr>
        <p:spPr>
          <a:xfrm>
            <a:off x="4271264" y="3003840"/>
            <a:ext cx="4413250" cy="27432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Email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5723FD2-6D43-CB4C-A7CB-69C684CDA0CB}"/>
              </a:ext>
            </a:extLst>
          </p:cNvPr>
          <p:cNvCxnSpPr/>
          <p:nvPr userDrawn="1"/>
        </p:nvCxnSpPr>
        <p:spPr>
          <a:xfrm>
            <a:off x="3848986" y="1722474"/>
            <a:ext cx="0" cy="3721396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068D2035-7F9D-EC44-B05F-1C0658CD6E9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70734" y="3841281"/>
            <a:ext cx="4412720" cy="27432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2000" b="1" baseline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Project Manager Name</a:t>
            </a:r>
          </a:p>
        </p:txBody>
      </p:sp>
      <p:sp>
        <p:nvSpPr>
          <p:cNvPr id="14" name="Text Placeholder 17">
            <a:extLst>
              <a:ext uri="{FF2B5EF4-FFF2-40B4-BE49-F238E27FC236}">
                <a16:creationId xmlns:a16="http://schemas.microsoft.com/office/drawing/2014/main" id="{C13365BF-E8C9-1B4F-AC85-910AE54047B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270734" y="4131195"/>
            <a:ext cx="4413250" cy="27432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3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5" name="Text Placeholder 19">
            <a:extLst>
              <a:ext uri="{FF2B5EF4-FFF2-40B4-BE49-F238E27FC236}">
                <a16:creationId xmlns:a16="http://schemas.microsoft.com/office/drawing/2014/main" id="{7472B294-679F-764A-B21D-7B0E0AD4071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70734" y="4429849"/>
            <a:ext cx="4413250" cy="27432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Email</a:t>
            </a:r>
          </a:p>
        </p:txBody>
      </p:sp>
      <p:pic>
        <p:nvPicPr>
          <p:cNvPr id="17" name="Picture 16" descr="A picture containing drawing&#10;&#10;Description automatically generated">
            <a:extLst>
              <a:ext uri="{FF2B5EF4-FFF2-40B4-BE49-F238E27FC236}">
                <a16:creationId xmlns:a16="http://schemas.microsoft.com/office/drawing/2014/main" id="{EB93AE51-E9C3-4246-ACF4-63A86BCB2C3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12963" y="2870791"/>
            <a:ext cx="3434822" cy="1360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8219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ontact_Ligh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5723FD2-6D43-CB4C-A7CB-69C684CDA0CB}"/>
              </a:ext>
            </a:extLst>
          </p:cNvPr>
          <p:cNvCxnSpPr/>
          <p:nvPr userDrawn="1"/>
        </p:nvCxnSpPr>
        <p:spPr>
          <a:xfrm>
            <a:off x="3848986" y="1722474"/>
            <a:ext cx="0" cy="3721396"/>
          </a:xfrm>
          <a:prstGeom prst="line">
            <a:avLst/>
          </a:prstGeom>
          <a:ln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A2F20015-BA9E-3048-9E93-A34E51B2410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455" y="3155787"/>
            <a:ext cx="2887967" cy="820790"/>
          </a:xfrm>
          <a:prstGeom prst="rect">
            <a:avLst/>
          </a:prstGeom>
        </p:spPr>
      </p:pic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664EA9D3-60ED-DE47-9D70-4A0B42C796F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271264" y="2415272"/>
            <a:ext cx="4412720" cy="27432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2000" b="1" baseline="0">
                <a:solidFill>
                  <a:schemeClr val="tx2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Project Manager Name</a:t>
            </a:r>
          </a:p>
        </p:txBody>
      </p:sp>
      <p:sp>
        <p:nvSpPr>
          <p:cNvPr id="12" name="Text Placeholder 17">
            <a:extLst>
              <a:ext uri="{FF2B5EF4-FFF2-40B4-BE49-F238E27FC236}">
                <a16:creationId xmlns:a16="http://schemas.microsoft.com/office/drawing/2014/main" id="{9AA88360-5EA2-7A4D-874A-C59E6062A15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71264" y="2705186"/>
            <a:ext cx="4413250" cy="27432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3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3" name="Text Placeholder 19">
            <a:extLst>
              <a:ext uri="{FF2B5EF4-FFF2-40B4-BE49-F238E27FC236}">
                <a16:creationId xmlns:a16="http://schemas.microsoft.com/office/drawing/2014/main" id="{42E3E798-00B5-AE44-A012-94522CA7F8D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71264" y="3003840"/>
            <a:ext cx="4413250" cy="27432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Email</a:t>
            </a:r>
          </a:p>
        </p:txBody>
      </p:sp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D124E19B-EECD-4847-B3CA-F0FFFF5224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70734" y="3851913"/>
            <a:ext cx="4412720" cy="27432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2000" b="1" baseline="0">
                <a:solidFill>
                  <a:schemeClr val="tx2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Another Name</a:t>
            </a:r>
          </a:p>
        </p:txBody>
      </p:sp>
      <p:sp>
        <p:nvSpPr>
          <p:cNvPr id="15" name="Text Placeholder 17">
            <a:extLst>
              <a:ext uri="{FF2B5EF4-FFF2-40B4-BE49-F238E27FC236}">
                <a16:creationId xmlns:a16="http://schemas.microsoft.com/office/drawing/2014/main" id="{3E6B1AA8-75EC-1446-BAE9-3CBBDF26B6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270734" y="4152460"/>
            <a:ext cx="4413250" cy="27432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3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7" name="Text Placeholder 19">
            <a:extLst>
              <a:ext uri="{FF2B5EF4-FFF2-40B4-BE49-F238E27FC236}">
                <a16:creationId xmlns:a16="http://schemas.microsoft.com/office/drawing/2014/main" id="{5633C67D-B2C2-744F-9176-D9951DAD12E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70734" y="4451114"/>
            <a:ext cx="4413250" cy="27432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Email</a:t>
            </a:r>
          </a:p>
        </p:txBody>
      </p:sp>
    </p:spTree>
    <p:extLst>
      <p:ext uri="{BB962C8B-B14F-4D97-AF65-F5344CB8AC3E}">
        <p14:creationId xmlns:p14="http://schemas.microsoft.com/office/powerpoint/2010/main" val="32220838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ontact with Ma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map&#10;&#10;Description automatically generated">
            <a:extLst>
              <a:ext uri="{FF2B5EF4-FFF2-40B4-BE49-F238E27FC236}">
                <a16:creationId xmlns:a16="http://schemas.microsoft.com/office/drawing/2014/main" id="{9F0CC529-6FB1-5E46-BC5C-4F7E70AAE63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09577" y="-343478"/>
            <a:ext cx="5695139" cy="4400789"/>
          </a:xfrm>
          <a:prstGeom prst="rect">
            <a:avLst/>
          </a:prstGeom>
        </p:spPr>
      </p:pic>
      <p:pic>
        <p:nvPicPr>
          <p:cNvPr id="13" name="Picture 12" descr="A picture containing drawing&#10;&#10;Description automatically generated">
            <a:extLst>
              <a:ext uri="{FF2B5EF4-FFF2-40B4-BE49-F238E27FC236}">
                <a16:creationId xmlns:a16="http://schemas.microsoft.com/office/drawing/2014/main" id="{B5B200B7-0EC0-B545-982E-1F56089A8B4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12963" y="2870791"/>
            <a:ext cx="3434822" cy="1360968"/>
          </a:xfrm>
          <a:prstGeom prst="rect">
            <a:avLst/>
          </a:prstGeom>
        </p:spPr>
      </p:pic>
      <p:sp>
        <p:nvSpPr>
          <p:cNvPr id="10" name="Text Placeholder 15">
            <a:extLst>
              <a:ext uri="{FF2B5EF4-FFF2-40B4-BE49-F238E27FC236}">
                <a16:creationId xmlns:a16="http://schemas.microsoft.com/office/drawing/2014/main" id="{4A53C0E1-CCF4-C24E-A0FF-C24F9DBA49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33041" y="4046678"/>
            <a:ext cx="4412720" cy="27432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2000" b="1" baseline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Project Manager Name</a:t>
            </a:r>
          </a:p>
        </p:txBody>
      </p:sp>
      <p:sp>
        <p:nvSpPr>
          <p:cNvPr id="11" name="Text Placeholder 17">
            <a:extLst>
              <a:ext uri="{FF2B5EF4-FFF2-40B4-BE49-F238E27FC236}">
                <a16:creationId xmlns:a16="http://schemas.microsoft.com/office/drawing/2014/main" id="{761F9967-CE14-F746-8202-765BEAAC851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33041" y="4347225"/>
            <a:ext cx="4413250" cy="27432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3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2" name="Text Placeholder 19">
            <a:extLst>
              <a:ext uri="{FF2B5EF4-FFF2-40B4-BE49-F238E27FC236}">
                <a16:creationId xmlns:a16="http://schemas.microsoft.com/office/drawing/2014/main" id="{437B4F26-4BF5-BB4A-B0A2-96BCEF550B0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33041" y="4645879"/>
            <a:ext cx="4413250" cy="27432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Email</a:t>
            </a:r>
          </a:p>
        </p:txBody>
      </p:sp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F3452415-2FD2-B941-A0A2-772E01B311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32511" y="5493952"/>
            <a:ext cx="4412720" cy="27432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2000" b="1" baseline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Another Name</a:t>
            </a:r>
          </a:p>
        </p:txBody>
      </p:sp>
      <p:sp>
        <p:nvSpPr>
          <p:cNvPr id="15" name="Text Placeholder 17">
            <a:extLst>
              <a:ext uri="{FF2B5EF4-FFF2-40B4-BE49-F238E27FC236}">
                <a16:creationId xmlns:a16="http://schemas.microsoft.com/office/drawing/2014/main" id="{5CE3F67E-BF1D-D941-9E60-AE95BD58433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32511" y="5794499"/>
            <a:ext cx="4413250" cy="27432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3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7" name="Text Placeholder 19">
            <a:extLst>
              <a:ext uri="{FF2B5EF4-FFF2-40B4-BE49-F238E27FC236}">
                <a16:creationId xmlns:a16="http://schemas.microsoft.com/office/drawing/2014/main" id="{2F3A7549-8177-3E49-968D-AE54A2FED17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132511" y="6082520"/>
            <a:ext cx="4413250" cy="27432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Email</a:t>
            </a:r>
          </a:p>
        </p:txBody>
      </p:sp>
    </p:spTree>
    <p:extLst>
      <p:ext uri="{BB962C8B-B14F-4D97-AF65-F5344CB8AC3E}">
        <p14:creationId xmlns:p14="http://schemas.microsoft.com/office/powerpoint/2010/main" val="9476586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l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dirty="0"/>
              <a:t>This is the RSG Palette</a:t>
            </a:r>
          </a:p>
        </p:txBody>
      </p:sp>
      <p:sp>
        <p:nvSpPr>
          <p:cNvPr id="3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592666" y="1454150"/>
            <a:ext cx="8094134" cy="1143000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4" name="Group 3"/>
          <p:cNvGrpSpPr/>
          <p:nvPr userDrawn="1"/>
        </p:nvGrpSpPr>
        <p:grpSpPr>
          <a:xfrm>
            <a:off x="724395" y="2968830"/>
            <a:ext cx="7220198" cy="1840676"/>
            <a:chOff x="724395" y="2968830"/>
            <a:chExt cx="7220198" cy="1318161"/>
          </a:xfrm>
        </p:grpSpPr>
        <p:sp>
          <p:nvSpPr>
            <p:cNvPr id="5" name="Rectangle 4"/>
            <p:cNvSpPr/>
            <p:nvPr/>
          </p:nvSpPr>
          <p:spPr>
            <a:xfrm>
              <a:off x="724395" y="2968830"/>
              <a:ext cx="1472540" cy="1318161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2315689" y="2968830"/>
              <a:ext cx="1472540" cy="1318161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3906983" y="2968830"/>
              <a:ext cx="593765" cy="10094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4595752" y="2968830"/>
              <a:ext cx="593765" cy="10094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272646" y="2968830"/>
              <a:ext cx="593765" cy="10094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5961415" y="2968830"/>
              <a:ext cx="593765" cy="100940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650184" y="2968830"/>
              <a:ext cx="593765" cy="100940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7350828" y="2968830"/>
              <a:ext cx="593765" cy="1009404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906984" y="4085111"/>
              <a:ext cx="1282534" cy="20188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296399" y="4085111"/>
              <a:ext cx="1282534" cy="20188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6650184" y="4085111"/>
              <a:ext cx="1282534" cy="20188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TextBox 15"/>
          <p:cNvSpPr txBox="1"/>
          <p:nvPr userDrawn="1"/>
        </p:nvSpPr>
        <p:spPr>
          <a:xfrm>
            <a:off x="629395" y="4785757"/>
            <a:ext cx="30638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2"/>
                </a:solidFill>
              </a:rPr>
              <a:t>main colors</a:t>
            </a:r>
          </a:p>
        </p:txBody>
      </p:sp>
      <p:sp>
        <p:nvSpPr>
          <p:cNvPr id="17" name="TextBox 16"/>
          <p:cNvSpPr txBox="1"/>
          <p:nvPr userDrawn="1"/>
        </p:nvSpPr>
        <p:spPr>
          <a:xfrm>
            <a:off x="4868884" y="2701036"/>
            <a:ext cx="30638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>
                <a:solidFill>
                  <a:schemeClr val="tx2"/>
                </a:solidFill>
              </a:rPr>
              <a:t>Pop/accent colors</a:t>
            </a:r>
          </a:p>
        </p:txBody>
      </p:sp>
      <p:sp>
        <p:nvSpPr>
          <p:cNvPr id="18" name="TextBox 17"/>
          <p:cNvSpPr txBox="1"/>
          <p:nvPr userDrawn="1"/>
        </p:nvSpPr>
        <p:spPr>
          <a:xfrm>
            <a:off x="4251366" y="4833257"/>
            <a:ext cx="36813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>
                <a:solidFill>
                  <a:schemeClr val="tx2"/>
                </a:solidFill>
              </a:rPr>
              <a:t>Neutrals of grey and light warm yellow</a:t>
            </a:r>
          </a:p>
        </p:txBody>
      </p:sp>
    </p:spTree>
    <p:extLst>
      <p:ext uri="{BB962C8B-B14F-4D97-AF65-F5344CB8AC3E}">
        <p14:creationId xmlns:p14="http://schemas.microsoft.com/office/powerpoint/2010/main" val="315751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over_Dar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0"/>
          <p:cNvSpPr/>
          <p:nvPr userDrawn="1"/>
        </p:nvSpPr>
        <p:spPr>
          <a:xfrm>
            <a:off x="-33797" y="2824744"/>
            <a:ext cx="8328398" cy="1190437"/>
          </a:xfrm>
          <a:custGeom>
            <a:avLst/>
            <a:gdLst/>
            <a:ahLst/>
            <a:cxnLst/>
            <a:rect l="l" t="t" r="r" b="b"/>
            <a:pathLst>
              <a:path w="8206305" h="1190437">
                <a:moveTo>
                  <a:pt x="0" y="0"/>
                </a:moveTo>
                <a:lnTo>
                  <a:pt x="246790" y="0"/>
                </a:lnTo>
                <a:lnTo>
                  <a:pt x="555678" y="0"/>
                </a:lnTo>
                <a:lnTo>
                  <a:pt x="8007895" y="0"/>
                </a:lnTo>
                <a:cubicBezTo>
                  <a:pt x="8117474" y="0"/>
                  <a:pt x="8206305" y="88831"/>
                  <a:pt x="8206305" y="198410"/>
                </a:cubicBezTo>
                <a:lnTo>
                  <a:pt x="8206305" y="992027"/>
                </a:lnTo>
                <a:cubicBezTo>
                  <a:pt x="8206305" y="1101606"/>
                  <a:pt x="8117474" y="1190437"/>
                  <a:pt x="8007895" y="1190437"/>
                </a:cubicBezTo>
                <a:lnTo>
                  <a:pt x="555678" y="1190437"/>
                </a:lnTo>
                <a:lnTo>
                  <a:pt x="246790" y="1190437"/>
                </a:lnTo>
                <a:lnTo>
                  <a:pt x="0" y="119043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3259844" y="2950341"/>
            <a:ext cx="4938712" cy="916104"/>
          </a:xfrm>
        </p:spPr>
        <p:txBody>
          <a:bodyPr anchor="b" anchorCtr="0">
            <a:noAutofit/>
          </a:bodyPr>
          <a:lstStyle>
            <a:lvl1pPr marL="0" indent="0">
              <a:lnSpc>
                <a:spcPct val="900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3105823" y="2950340"/>
            <a:ext cx="0" cy="1794016"/>
          </a:xfrm>
          <a:prstGeom prst="line">
            <a:avLst/>
          </a:prstGeom>
          <a:ln w="19050" cmpd="sng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3259844" y="4076096"/>
            <a:ext cx="4938712" cy="290286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>
                <a:solidFill>
                  <a:schemeClr val="bg2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2" hasCustomPrompt="1"/>
          </p:nvPr>
        </p:nvSpPr>
        <p:spPr>
          <a:xfrm>
            <a:off x="3259844" y="4372053"/>
            <a:ext cx="4938712" cy="275543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F68B1F"/>
                </a:solidFill>
              </a:defRPr>
            </a:lvl1pPr>
            <a:lvl2pPr marL="457200" indent="0">
              <a:buNone/>
              <a:defRPr sz="1200">
                <a:solidFill>
                  <a:srgbClr val="F48024"/>
                </a:solidFill>
              </a:defRPr>
            </a:lvl2pPr>
            <a:lvl3pPr marL="914400" indent="0">
              <a:buNone/>
              <a:defRPr sz="1200">
                <a:solidFill>
                  <a:srgbClr val="F48024"/>
                </a:solidFill>
              </a:defRPr>
            </a:lvl3pPr>
            <a:lvl4pPr marL="1371600" indent="0">
              <a:buNone/>
              <a:defRPr sz="1200">
                <a:solidFill>
                  <a:srgbClr val="F48024"/>
                </a:solidFill>
              </a:defRPr>
            </a:lvl4pPr>
            <a:lvl5pPr marL="1828800" indent="0">
              <a:buNone/>
              <a:defRPr sz="1200">
                <a:solidFill>
                  <a:srgbClr val="F48024"/>
                </a:solidFill>
              </a:defRPr>
            </a:lvl5pPr>
          </a:lstStyle>
          <a:p>
            <a:pPr lvl="0"/>
            <a:r>
              <a:rPr lang="en-US" dirty="0"/>
              <a:t>October 1, 2020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5F5EB54-B298-9543-845F-98ED97C9201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456" y="3094355"/>
            <a:ext cx="2419518" cy="687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325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over with Pho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BridgeLiftProfilePhoto.JPG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633" y="-79554"/>
            <a:ext cx="9162288" cy="4482936"/>
          </a:xfrm>
          <a:prstGeom prst="rect">
            <a:avLst/>
          </a:prstGeom>
        </p:spPr>
      </p:pic>
      <p:sp>
        <p:nvSpPr>
          <p:cNvPr id="21" name="Rectangle 10"/>
          <p:cNvSpPr/>
          <p:nvPr userDrawn="1"/>
        </p:nvSpPr>
        <p:spPr>
          <a:xfrm>
            <a:off x="-10632" y="4054970"/>
            <a:ext cx="8315866" cy="1190437"/>
          </a:xfrm>
          <a:custGeom>
            <a:avLst/>
            <a:gdLst/>
            <a:ahLst/>
            <a:cxnLst/>
            <a:rect l="l" t="t" r="r" b="b"/>
            <a:pathLst>
              <a:path w="8206305" h="1190437">
                <a:moveTo>
                  <a:pt x="0" y="0"/>
                </a:moveTo>
                <a:lnTo>
                  <a:pt x="246790" y="0"/>
                </a:lnTo>
                <a:lnTo>
                  <a:pt x="555678" y="0"/>
                </a:lnTo>
                <a:lnTo>
                  <a:pt x="8007895" y="0"/>
                </a:lnTo>
                <a:cubicBezTo>
                  <a:pt x="8117474" y="0"/>
                  <a:pt x="8206305" y="88831"/>
                  <a:pt x="8206305" y="198410"/>
                </a:cubicBezTo>
                <a:lnTo>
                  <a:pt x="8206305" y="992027"/>
                </a:lnTo>
                <a:cubicBezTo>
                  <a:pt x="8206305" y="1101606"/>
                  <a:pt x="8117474" y="1190437"/>
                  <a:pt x="8007895" y="1190437"/>
                </a:cubicBezTo>
                <a:lnTo>
                  <a:pt x="555678" y="1190437"/>
                </a:lnTo>
                <a:lnTo>
                  <a:pt x="246790" y="1190437"/>
                </a:lnTo>
                <a:lnTo>
                  <a:pt x="0" y="119043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3245733" y="4198682"/>
            <a:ext cx="4938712" cy="900134"/>
          </a:xfrm>
        </p:spPr>
        <p:txBody>
          <a:bodyPr anchor="b" anchorCtr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456" y="4342697"/>
            <a:ext cx="2419518" cy="687652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3105823" y="4198682"/>
            <a:ext cx="0" cy="1794016"/>
          </a:xfrm>
          <a:prstGeom prst="line">
            <a:avLst/>
          </a:prstGeom>
          <a:ln w="19050" cmpd="sng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3245733" y="5324438"/>
            <a:ext cx="4938712" cy="290286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>
                <a:solidFill>
                  <a:schemeClr val="bg2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2" hasCustomPrompt="1"/>
          </p:nvPr>
        </p:nvSpPr>
        <p:spPr>
          <a:xfrm>
            <a:off x="3245733" y="5620395"/>
            <a:ext cx="4938712" cy="275543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F68B1F"/>
                </a:solidFill>
              </a:defRPr>
            </a:lvl1pPr>
            <a:lvl2pPr marL="457200" indent="0">
              <a:buNone/>
              <a:defRPr sz="1200">
                <a:solidFill>
                  <a:srgbClr val="F48024"/>
                </a:solidFill>
              </a:defRPr>
            </a:lvl2pPr>
            <a:lvl3pPr marL="914400" indent="0">
              <a:buNone/>
              <a:defRPr sz="1200">
                <a:solidFill>
                  <a:srgbClr val="F48024"/>
                </a:solidFill>
              </a:defRPr>
            </a:lvl3pPr>
            <a:lvl4pPr marL="1371600" indent="0">
              <a:buNone/>
              <a:defRPr sz="1200">
                <a:solidFill>
                  <a:srgbClr val="F48024"/>
                </a:solidFill>
              </a:defRPr>
            </a:lvl4pPr>
            <a:lvl5pPr marL="1828800" indent="0">
              <a:buNone/>
              <a:defRPr sz="1200">
                <a:solidFill>
                  <a:srgbClr val="F48024"/>
                </a:solidFill>
              </a:defRPr>
            </a:lvl5pPr>
          </a:lstStyle>
          <a:p>
            <a:pPr lvl="0"/>
            <a:r>
              <a:rPr lang="en-US" dirty="0"/>
              <a:t>October 1, 2020</a:t>
            </a:r>
          </a:p>
        </p:txBody>
      </p:sp>
    </p:spTree>
    <p:extLst>
      <p:ext uri="{BB962C8B-B14F-4D97-AF65-F5344CB8AC3E}">
        <p14:creationId xmlns:p14="http://schemas.microsoft.com/office/powerpoint/2010/main" val="1244275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Tex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592138" y="1436688"/>
            <a:ext cx="8094662" cy="4370387"/>
          </a:xfrm>
        </p:spPr>
        <p:txBody>
          <a:bodyPr/>
          <a:lstStyle>
            <a:lvl1pPr>
              <a:defRPr sz="2400">
                <a:solidFill>
                  <a:schemeClr val="tx2"/>
                </a:solidFill>
              </a:defRPr>
            </a:lvl1pPr>
            <a:lvl2pPr>
              <a:defRPr sz="2000">
                <a:solidFill>
                  <a:schemeClr val="tx2"/>
                </a:solidFill>
              </a:defRPr>
            </a:lvl2pPr>
            <a:lvl3pPr>
              <a:defRPr sz="2000">
                <a:solidFill>
                  <a:schemeClr val="tx2"/>
                </a:solidFill>
              </a:defRPr>
            </a:lvl3pPr>
            <a:lvl4pPr>
              <a:defRPr sz="1800">
                <a:solidFill>
                  <a:schemeClr val="tx2"/>
                </a:solidFill>
              </a:defRPr>
            </a:lvl4pPr>
            <a:lvl5pPr>
              <a:defRPr sz="18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563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592666" y="1454150"/>
            <a:ext cx="8094134" cy="11430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2400">
                <a:solidFill>
                  <a:schemeClr val="tx2"/>
                </a:solidFill>
              </a:defRPr>
            </a:lvl2pPr>
            <a:lvl3pPr marL="91440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3pPr>
            <a:lvl4pPr marL="137160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4pPr>
            <a:lvl5pPr marL="182880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592666" y="2724150"/>
            <a:ext cx="8094134" cy="3005138"/>
          </a:xfrm>
        </p:spPr>
        <p:txBody>
          <a:bodyPr>
            <a:noAutofit/>
          </a:bodyPr>
          <a:lstStyle>
            <a:lvl1pPr marL="0" indent="0">
              <a:buNone/>
              <a:defRPr sz="1800" b="1">
                <a:solidFill>
                  <a:srgbClr val="F68B1F"/>
                </a:solidFill>
              </a:defRPr>
            </a:lvl1pPr>
            <a:lvl2pPr marL="344488" indent="-225425">
              <a:buFont typeface="Arial"/>
              <a:buChar char="•"/>
              <a:defRPr sz="1800">
                <a:solidFill>
                  <a:schemeClr val="tx2"/>
                </a:solidFill>
              </a:defRPr>
            </a:lvl2pPr>
            <a:lvl3pPr marL="688975" indent="-227013">
              <a:buFont typeface="Lucida Grande"/>
              <a:buChar char="-"/>
              <a:defRPr sz="1800">
                <a:solidFill>
                  <a:schemeClr val="tx2"/>
                </a:solidFill>
              </a:defRPr>
            </a:lvl3pPr>
            <a:lvl4pPr marL="741363" indent="0">
              <a:buFontTx/>
              <a:buNone/>
              <a:defRPr sz="1800" i="1"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587416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51206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592138" y="1533525"/>
            <a:ext cx="8094662" cy="1928813"/>
          </a:xfrm>
        </p:spPr>
        <p:txBody>
          <a:bodyPr>
            <a:noAutofit/>
          </a:bodyPr>
          <a:lstStyle>
            <a:lvl1pPr>
              <a:defRPr sz="1800"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5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592666" y="3636669"/>
            <a:ext cx="8094134" cy="2496961"/>
          </a:xfrm>
        </p:spPr>
        <p:txBody>
          <a:bodyPr>
            <a:noAutofit/>
          </a:bodyPr>
          <a:lstStyle>
            <a:lvl1pPr marL="0" indent="0">
              <a:buNone/>
              <a:defRPr sz="1800" b="1">
                <a:solidFill>
                  <a:srgbClr val="F68B1F"/>
                </a:solidFill>
              </a:defRPr>
            </a:lvl1pPr>
            <a:lvl2pPr marL="344488" indent="-225425">
              <a:buFont typeface="Arial"/>
              <a:buChar char="•"/>
              <a:defRPr sz="1800">
                <a:solidFill>
                  <a:schemeClr val="tx2"/>
                </a:solidFill>
              </a:defRPr>
            </a:lvl2pPr>
            <a:lvl3pPr marL="688975" indent="-227013">
              <a:buFont typeface="Lucida Grande"/>
              <a:buChar char="-"/>
              <a:defRPr sz="1800">
                <a:solidFill>
                  <a:schemeClr val="tx2"/>
                </a:solidFill>
              </a:defRPr>
            </a:lvl3pPr>
            <a:lvl4pPr marL="741363" indent="0">
              <a:buFontTx/>
              <a:buNone/>
              <a:defRPr sz="1800" i="1"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984992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rgbClr val="F68B1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Autofit/>
          </a:bodyPr>
          <a:lstStyle>
            <a:lvl1pPr marL="231775" indent="-231775">
              <a:defRPr sz="1800"/>
            </a:lvl1pPr>
            <a:lvl2pPr marL="688975" indent="-231775"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b="1" kern="1200" dirty="0" smtClean="0">
                <a:solidFill>
                  <a:srgbClr val="F68B1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Autofit/>
          </a:bodyPr>
          <a:lstStyle>
            <a:lvl1pPr marL="231775" indent="-231775" algn="l" defTabSz="457200" rtl="0" eaLnBrk="1" latinLnBrk="0" hangingPunct="1">
              <a:spcBef>
                <a:spcPct val="20000"/>
              </a:spcBef>
              <a:buFont typeface="Arial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8975" indent="-231775" algn="l" defTabSz="457200" rtl="0" eaLnBrk="1" latinLnBrk="0" hangingPunct="1">
              <a:spcBef>
                <a:spcPct val="20000"/>
              </a:spcBef>
              <a:buFont typeface="Arial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algn="l" defTabSz="457200" rtl="0" eaLnBrk="1" latinLnBrk="0" hangingPunct="1">
              <a:spcBef>
                <a:spcPct val="20000"/>
              </a:spcBef>
              <a:buFont typeface="Arial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algn="l" defTabSz="457200" rtl="0" eaLnBrk="1" latinLnBrk="0" hangingPunct="1">
              <a:spcBef>
                <a:spcPct val="20000"/>
              </a:spcBef>
              <a:buFont typeface="Arial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algn="l" defTabSz="457200" rtl="0" eaLnBrk="1" latinLnBrk="0" hangingPunct="1">
              <a:spcBef>
                <a:spcPct val="20000"/>
              </a:spcBef>
              <a:buFont typeface="Arial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2824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92593" y="1535113"/>
            <a:ext cx="5394207" cy="639762"/>
          </a:xfrm>
        </p:spPr>
        <p:txBody>
          <a:bodyPr anchor="t" anchorCtr="0">
            <a:noAutofit/>
          </a:bodyPr>
          <a:lstStyle>
            <a:lvl1pPr marL="0" indent="0">
              <a:buNone/>
              <a:defRPr lang="en-US" sz="2000" b="1" kern="1200" dirty="0" smtClean="0">
                <a:solidFill>
                  <a:srgbClr val="F68B1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292593" y="2174875"/>
            <a:ext cx="5394208" cy="3951288"/>
          </a:xfrm>
        </p:spPr>
        <p:txBody>
          <a:bodyPr>
            <a:noAutofit/>
          </a:bodyPr>
          <a:lstStyle>
            <a:lvl1pPr marL="346075" indent="-230188" algn="l" defTabSz="457200" rtl="0" eaLnBrk="1" latinLnBrk="0" hangingPunct="1">
              <a:spcBef>
                <a:spcPct val="20000"/>
              </a:spcBef>
              <a:buFont typeface="Arial"/>
              <a:defRPr lang="en-US" sz="18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8975" indent="-231775" algn="l" defTabSz="457200" rtl="0" eaLnBrk="1" latinLnBrk="0" hangingPunct="1">
              <a:spcBef>
                <a:spcPct val="20000"/>
              </a:spcBef>
              <a:buFont typeface="Arial"/>
              <a:defRPr lang="en-US" sz="18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algn="l" defTabSz="457200" rtl="0" eaLnBrk="1" latinLnBrk="0" hangingPunct="1">
              <a:spcBef>
                <a:spcPct val="20000"/>
              </a:spcBef>
              <a:buFont typeface="Arial"/>
              <a:defRPr lang="en-US" sz="18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algn="l" defTabSz="457200" rtl="0" eaLnBrk="1" latinLnBrk="0" hangingPunct="1">
              <a:spcBef>
                <a:spcPct val="20000"/>
              </a:spcBef>
              <a:buFont typeface="Arial"/>
              <a:defRPr lang="en-US" sz="18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algn="l" defTabSz="457200" rtl="0" eaLnBrk="1" latinLnBrk="0" hangingPunct="1">
              <a:spcBef>
                <a:spcPct val="20000"/>
              </a:spcBef>
              <a:buFont typeface="Arial"/>
              <a:defRPr lang="en-US" sz="180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592139" y="1535113"/>
            <a:ext cx="2578158" cy="4591050"/>
          </a:xfrm>
        </p:spPr>
        <p:txBody>
          <a:bodyPr>
            <a:noAutofit/>
          </a:bodyPr>
          <a:lstStyle>
            <a:lvl1pPr marL="344488" indent="-225425">
              <a:defRPr sz="1800"/>
            </a:lvl1pPr>
          </a:lstStyle>
          <a:p>
            <a:r>
              <a:rPr lang="en-US" dirty="0"/>
              <a:t>Click to add photo</a:t>
            </a:r>
          </a:p>
        </p:txBody>
      </p:sp>
    </p:spTree>
    <p:extLst>
      <p:ext uri="{BB962C8B-B14F-4D97-AF65-F5344CB8AC3E}">
        <p14:creationId xmlns:p14="http://schemas.microsoft.com/office/powerpoint/2010/main" val="202529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2666" y="274638"/>
            <a:ext cx="8094133" cy="960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477058" y="275704"/>
            <a:ext cx="0" cy="959662"/>
          </a:xfrm>
          <a:prstGeom prst="line">
            <a:avLst/>
          </a:prstGeom>
          <a:ln w="19050" cmpd="sng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439316"/>
            <a:ext cx="299283" cy="299283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1" y="6222734"/>
            <a:ext cx="9143999" cy="89537"/>
            <a:chOff x="1" y="6276051"/>
            <a:chExt cx="9143999" cy="89537"/>
          </a:xfrm>
        </p:grpSpPr>
        <p:cxnSp>
          <p:nvCxnSpPr>
            <p:cNvPr id="11" name="Straight Connector 10"/>
            <p:cNvCxnSpPr/>
            <p:nvPr/>
          </p:nvCxnSpPr>
          <p:spPr>
            <a:xfrm flipH="1">
              <a:off x="1" y="6365588"/>
              <a:ext cx="8565430" cy="0"/>
            </a:xfrm>
            <a:prstGeom prst="line">
              <a:avLst/>
            </a:prstGeom>
            <a:ln w="12700" cmpd="sng"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V="1">
              <a:off x="8565431" y="6276051"/>
              <a:ext cx="95250" cy="89537"/>
            </a:xfrm>
            <a:prstGeom prst="line">
              <a:avLst/>
            </a:prstGeom>
            <a:ln w="12700" cmpd="sng"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8660681" y="6276051"/>
              <a:ext cx="81015" cy="89537"/>
            </a:xfrm>
            <a:prstGeom prst="line">
              <a:avLst/>
            </a:prstGeom>
            <a:ln w="12700" cmpd="sng"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8741696" y="6365588"/>
              <a:ext cx="402304" cy="0"/>
            </a:xfrm>
            <a:prstGeom prst="line">
              <a:avLst/>
            </a:prstGeom>
            <a:ln w="12700" cmpd="sng"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extBox 14"/>
          <p:cNvSpPr txBox="1"/>
          <p:nvPr/>
        </p:nvSpPr>
        <p:spPr>
          <a:xfrm>
            <a:off x="8457258" y="6396942"/>
            <a:ext cx="381000" cy="2308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r"/>
            <a:fld id="{6AFB2962-CD7A-BA4A-83EB-E335D01B9653}" type="slidenum">
              <a:rPr lang="en-US" sz="900" smtClean="0">
                <a:solidFill>
                  <a:schemeClr val="tx2"/>
                </a:solidFill>
              </a:rPr>
              <a:pPr algn="r"/>
              <a:t>‹#›</a:t>
            </a:fld>
            <a:endParaRPr lang="en-US" sz="9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558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6" r:id="rId2"/>
    <p:sldLayoutId id="2147483665" r:id="rId3"/>
    <p:sldLayoutId id="2147483674" r:id="rId4"/>
    <p:sldLayoutId id="2147483660" r:id="rId5"/>
    <p:sldLayoutId id="2147483661" r:id="rId6"/>
    <p:sldLayoutId id="2147483672" r:id="rId7"/>
    <p:sldLayoutId id="2147483653" r:id="rId8"/>
    <p:sldLayoutId id="2147483673" r:id="rId9"/>
    <p:sldLayoutId id="2147483671" r:id="rId10"/>
    <p:sldLayoutId id="2147483668" r:id="rId11"/>
    <p:sldLayoutId id="2147483667" r:id="rId12"/>
    <p:sldLayoutId id="2147483678" r:id="rId13"/>
    <p:sldLayoutId id="2147483676" r:id="rId14"/>
    <p:sldLayoutId id="2147483677" r:id="rId15"/>
    <p:sldLayoutId id="2147483669" r:id="rId16"/>
    <p:sldLayoutId id="2147483675" r:id="rId17"/>
  </p:sldLayoutIdLst>
  <p:txStyles>
    <p:titleStyle>
      <a:lvl1pPr algn="l" defTabSz="457200" rtl="0" eaLnBrk="1" latinLnBrk="0" hangingPunct="1">
        <a:lnSpc>
          <a:spcPct val="100000"/>
        </a:lnSpc>
        <a:spcBef>
          <a:spcPct val="0"/>
        </a:spcBef>
        <a:buNone/>
        <a:defRPr sz="2800" b="1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98463" indent="-2794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thepurplejournal.wordpress.com/2010/05/10/reminder-to-self-do-not-take-the-hyderabad-to-chennai-bus-ever-again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ECEC4D3-6CBE-AF47-856C-433E5B1DC9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Transit Pass Ownership Model Estimation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37BCFF-9F2E-7F4C-B598-2D5187E6902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April 13, 2021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0F95DA-6515-F648-A9CE-AAC97323021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ActivitySim Weekly Meeting</a:t>
            </a:r>
          </a:p>
        </p:txBody>
      </p:sp>
    </p:spTree>
    <p:extLst>
      <p:ext uri="{BB962C8B-B14F-4D97-AF65-F5344CB8AC3E}">
        <p14:creationId xmlns:p14="http://schemas.microsoft.com/office/powerpoint/2010/main" val="24853027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314DA-DBA4-4B09-9CCE-A8FB04924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Estimation results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7DE9B26-B71E-4EE7-84E6-A05483FE40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6016017"/>
              </p:ext>
            </p:extLst>
          </p:nvPr>
        </p:nvGraphicFramePr>
        <p:xfrm>
          <a:off x="1038225" y="1235366"/>
          <a:ext cx="6934200" cy="4854069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3054925">
                  <a:extLst>
                    <a:ext uri="{9D8B030D-6E8A-4147-A177-3AD203B41FA5}">
                      <a16:colId xmlns:a16="http://schemas.microsoft.com/office/drawing/2014/main" val="1111381863"/>
                    </a:ext>
                  </a:extLst>
                </a:gridCol>
                <a:gridCol w="775855">
                  <a:extLst>
                    <a:ext uri="{9D8B030D-6E8A-4147-A177-3AD203B41FA5}">
                      <a16:colId xmlns:a16="http://schemas.microsoft.com/office/drawing/2014/main" val="3335976296"/>
                    </a:ext>
                  </a:extLst>
                </a:gridCol>
                <a:gridCol w="775855">
                  <a:extLst>
                    <a:ext uri="{9D8B030D-6E8A-4147-A177-3AD203B41FA5}">
                      <a16:colId xmlns:a16="http://schemas.microsoft.com/office/drawing/2014/main" val="4147563755"/>
                    </a:ext>
                  </a:extLst>
                </a:gridCol>
                <a:gridCol w="775855">
                  <a:extLst>
                    <a:ext uri="{9D8B030D-6E8A-4147-A177-3AD203B41FA5}">
                      <a16:colId xmlns:a16="http://schemas.microsoft.com/office/drawing/2014/main" val="749680154"/>
                    </a:ext>
                  </a:extLst>
                </a:gridCol>
                <a:gridCol w="775855">
                  <a:extLst>
                    <a:ext uri="{9D8B030D-6E8A-4147-A177-3AD203B41FA5}">
                      <a16:colId xmlns:a16="http://schemas.microsoft.com/office/drawing/2014/main" val="695812032"/>
                    </a:ext>
                  </a:extLst>
                </a:gridCol>
                <a:gridCol w="775855">
                  <a:extLst>
                    <a:ext uri="{9D8B030D-6E8A-4147-A177-3AD203B41FA5}">
                      <a16:colId xmlns:a16="http://schemas.microsoft.com/office/drawing/2014/main" val="1109548852"/>
                    </a:ext>
                  </a:extLst>
                </a:gridCol>
              </a:tblGrid>
              <a:tr h="286233">
                <a:tc>
                  <a:txBody>
                    <a:bodyPr/>
                    <a:lstStyle/>
                    <a:p>
                      <a:pPr algn="l" fontAlgn="b"/>
                      <a:endParaRPr lang="en-US" sz="105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Subsidized</a:t>
                      </a:r>
                      <a:endParaRPr lang="en-US" sz="105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Not subsidized</a:t>
                      </a:r>
                      <a:endParaRPr lang="en-US" sz="105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No pass (base)</a:t>
                      </a:r>
                      <a:endParaRPr lang="en-US" sz="105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extLst>
                  <a:ext uri="{0D108BD9-81ED-4DB2-BD59-A6C34878D82A}">
                    <a16:rowId xmlns:a16="http://schemas.microsoft.com/office/drawing/2014/main" val="222242750"/>
                  </a:ext>
                </a:extLst>
              </a:tr>
              <a:tr h="1581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Variable</a:t>
                      </a:r>
                      <a:endParaRPr lang="en-US" sz="105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Coeff</a:t>
                      </a:r>
                      <a:endParaRPr lang="en-US" sz="105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T-stat</a:t>
                      </a:r>
                      <a:endParaRPr lang="en-US" sz="105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Coeff</a:t>
                      </a:r>
                      <a:endParaRPr lang="en-US" sz="105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T-stat</a:t>
                      </a:r>
                      <a:endParaRPr lang="en-US" sz="105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Coeff</a:t>
                      </a:r>
                      <a:endParaRPr lang="en-US" sz="105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extLst>
                  <a:ext uri="{0D108BD9-81ED-4DB2-BD59-A6C34878D82A}">
                    <a16:rowId xmlns:a16="http://schemas.microsoft.com/office/drawing/2014/main" val="438787744"/>
                  </a:ext>
                </a:extLst>
              </a:tr>
              <a:tr h="1581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Person type</a:t>
                      </a:r>
                      <a:endParaRPr lang="en-US" sz="105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extLst>
                  <a:ext uri="{0D108BD9-81ED-4DB2-BD59-A6C34878D82A}">
                    <a16:rowId xmlns:a16="http://schemas.microsoft.com/office/drawing/2014/main" val="3348299868"/>
                  </a:ext>
                </a:extLst>
              </a:tr>
              <a:tr h="1581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Full-time worker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3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  4.16 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  5.34 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  3.03 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  3.57 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</a:rPr>
                        <a:t>0.00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extLst>
                  <a:ext uri="{0D108BD9-81ED-4DB2-BD59-A6C34878D82A}">
                    <a16:rowId xmlns:a16="http://schemas.microsoft.com/office/drawing/2014/main" val="160821027"/>
                  </a:ext>
                </a:extLst>
              </a:tr>
              <a:tr h="1581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Part-time worker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3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  3.51 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  4.72 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  2.95 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  3.66 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</a:rPr>
                        <a:t>0.00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extLst>
                  <a:ext uri="{0D108BD9-81ED-4DB2-BD59-A6C34878D82A}">
                    <a16:rowId xmlns:a16="http://schemas.microsoft.com/office/drawing/2014/main" val="4269320941"/>
                  </a:ext>
                </a:extLst>
              </a:tr>
              <a:tr h="1581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University/College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3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  4.18 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  4.84 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  3.37 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  3.64 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</a:rPr>
                        <a:t>0.00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extLst>
                  <a:ext uri="{0D108BD9-81ED-4DB2-BD59-A6C34878D82A}">
                    <a16:rowId xmlns:a16="http://schemas.microsoft.com/office/drawing/2014/main" val="627654621"/>
                  </a:ext>
                </a:extLst>
              </a:tr>
              <a:tr h="1581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Non-working adult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3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  0.56 </a:t>
                      </a:r>
                      <a:endParaRPr lang="en-US" sz="105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  0.77 </a:t>
                      </a:r>
                      <a:endParaRPr lang="en-US" sz="105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  2.34 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  3.77 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</a:rPr>
                        <a:t>0.00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extLst>
                  <a:ext uri="{0D108BD9-81ED-4DB2-BD59-A6C34878D82A}">
                    <a16:rowId xmlns:a16="http://schemas.microsoft.com/office/drawing/2014/main" val="2078371394"/>
                  </a:ext>
                </a:extLst>
              </a:tr>
              <a:tr h="1581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Retired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3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  2.80 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  3.80 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</a:rPr>
                        <a:t>0.00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extLst>
                  <a:ext uri="{0D108BD9-81ED-4DB2-BD59-A6C34878D82A}">
                    <a16:rowId xmlns:a16="http://schemas.microsoft.com/office/drawing/2014/main" val="2226660325"/>
                  </a:ext>
                </a:extLst>
              </a:tr>
              <a:tr h="1581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Household Income</a:t>
                      </a:r>
                      <a:endParaRPr lang="en-US" sz="105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extLst>
                  <a:ext uri="{0D108BD9-81ED-4DB2-BD59-A6C34878D82A}">
                    <a16:rowId xmlns:a16="http://schemas.microsoft.com/office/drawing/2014/main" val="3357897616"/>
                  </a:ext>
                </a:extLst>
              </a:tr>
              <a:tr h="1581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0-$9k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3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  0.64 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  1.49 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  0.44 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  2.01 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</a:rPr>
                        <a:t>0.00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extLst>
                  <a:ext uri="{0D108BD9-81ED-4DB2-BD59-A6C34878D82A}">
                    <a16:rowId xmlns:a16="http://schemas.microsoft.com/office/drawing/2014/main" val="1442122838"/>
                  </a:ext>
                </a:extLst>
              </a:tr>
              <a:tr h="1581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$10-$24k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3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(0.32)</a:t>
                      </a:r>
                      <a:endParaRPr lang="en-US" sz="105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(0.97)</a:t>
                      </a:r>
                      <a:endParaRPr lang="en-US" sz="105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  0.21 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  1.65 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</a:rPr>
                        <a:t>0.00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extLst>
                  <a:ext uri="{0D108BD9-81ED-4DB2-BD59-A6C34878D82A}">
                    <a16:rowId xmlns:a16="http://schemas.microsoft.com/office/drawing/2014/main" val="438782916"/>
                  </a:ext>
                </a:extLst>
              </a:tr>
              <a:tr h="1581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$25-$35k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3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(0.60)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(1.78)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(0.02)</a:t>
                      </a:r>
                      <a:endParaRPr lang="en-US" sz="105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(0.18)</a:t>
                      </a:r>
                      <a:endParaRPr lang="en-US" sz="105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</a:rPr>
                        <a:t>0.00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extLst>
                  <a:ext uri="{0D108BD9-81ED-4DB2-BD59-A6C34878D82A}">
                    <a16:rowId xmlns:a16="http://schemas.microsoft.com/office/drawing/2014/main" val="619734424"/>
                  </a:ext>
                </a:extLst>
              </a:tr>
              <a:tr h="1581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$150k-$200k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3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  0.39 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  2.76 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  0.14 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  1.45 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</a:rPr>
                        <a:t>0.00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extLst>
                  <a:ext uri="{0D108BD9-81ED-4DB2-BD59-A6C34878D82A}">
                    <a16:rowId xmlns:a16="http://schemas.microsoft.com/office/drawing/2014/main" val="4023449761"/>
                  </a:ext>
                </a:extLst>
              </a:tr>
              <a:tr h="1581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$200k-$250k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3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  0.11 </a:t>
                      </a:r>
                      <a:endParaRPr lang="en-US" sz="105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  0.60 </a:t>
                      </a:r>
                      <a:endParaRPr lang="en-US" sz="105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  0.21 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  1.77 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</a:rPr>
                        <a:t>0.00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extLst>
                  <a:ext uri="{0D108BD9-81ED-4DB2-BD59-A6C34878D82A}">
                    <a16:rowId xmlns:a16="http://schemas.microsoft.com/office/drawing/2014/main" val="2062079551"/>
                  </a:ext>
                </a:extLst>
              </a:tr>
              <a:tr h="1581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$250k+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3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  0.19 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  1.10 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  0.06 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  0.55 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</a:rPr>
                        <a:t>0.00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extLst>
                  <a:ext uri="{0D108BD9-81ED-4DB2-BD59-A6C34878D82A}">
                    <a16:rowId xmlns:a16="http://schemas.microsoft.com/office/drawing/2014/main" val="1092134747"/>
                  </a:ext>
                </a:extLst>
              </a:tr>
              <a:tr h="1581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Refused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3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(0.26)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(1.42)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(0.00)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(0.01)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</a:rPr>
                        <a:t>0.00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extLst>
                  <a:ext uri="{0D108BD9-81ED-4DB2-BD59-A6C34878D82A}">
                    <a16:rowId xmlns:a16="http://schemas.microsoft.com/office/drawing/2014/main" val="1323368458"/>
                  </a:ext>
                </a:extLst>
              </a:tr>
              <a:tr h="1581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Industry</a:t>
                      </a:r>
                      <a:endParaRPr lang="en-US" sz="105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extLst>
                  <a:ext uri="{0D108BD9-81ED-4DB2-BD59-A6C34878D82A}">
                    <a16:rowId xmlns:a16="http://schemas.microsoft.com/office/drawing/2014/main" val="2763386379"/>
                  </a:ext>
                </a:extLst>
              </a:tr>
              <a:tr h="1581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NAICS 20 (mining, utilities, construct)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3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(1.00)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(2.74)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(0.53)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(2.33)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</a:rPr>
                        <a:t>0.00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extLst>
                  <a:ext uri="{0D108BD9-81ED-4DB2-BD59-A6C34878D82A}">
                    <a16:rowId xmlns:a16="http://schemas.microsoft.com/office/drawing/2014/main" val="1858632877"/>
                  </a:ext>
                </a:extLst>
              </a:tr>
              <a:tr h="1581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NAICS 30 (manufacturing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3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(0.42)</a:t>
                      </a:r>
                      <a:endParaRPr lang="en-US" sz="105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(1.41)</a:t>
                      </a:r>
                      <a:endParaRPr lang="en-US" sz="105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(0.49)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(2.29)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</a:rPr>
                        <a:t>0.00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extLst>
                  <a:ext uri="{0D108BD9-81ED-4DB2-BD59-A6C34878D82A}">
                    <a16:rowId xmlns:a16="http://schemas.microsoft.com/office/drawing/2014/main" val="702123274"/>
                  </a:ext>
                </a:extLst>
              </a:tr>
              <a:tr h="1581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NAICS 40 (Wholesale, retail, trans)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3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(0.24)</a:t>
                      </a:r>
                      <a:endParaRPr lang="en-US" sz="105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(1.11)</a:t>
                      </a:r>
                      <a:endParaRPr lang="en-US" sz="105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(0.30)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(2.09)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</a:rPr>
                        <a:t>0.00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extLst>
                  <a:ext uri="{0D108BD9-81ED-4DB2-BD59-A6C34878D82A}">
                    <a16:rowId xmlns:a16="http://schemas.microsoft.com/office/drawing/2014/main" val="3889536369"/>
                  </a:ext>
                </a:extLst>
              </a:tr>
              <a:tr h="286233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NAICS 50 (Info, Fin/insur, real estate, prof/sci/tech,manage,admin)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3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  0.65 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  3.22 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  0.55 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  3.23 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</a:rPr>
                        <a:t>0.00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extLst>
                  <a:ext uri="{0D108BD9-81ED-4DB2-BD59-A6C34878D82A}">
                    <a16:rowId xmlns:a16="http://schemas.microsoft.com/office/drawing/2014/main" val="1213436183"/>
                  </a:ext>
                </a:extLst>
              </a:tr>
              <a:tr h="1581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NAICS 70 (Entertain,accom)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3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(0.11)</a:t>
                      </a:r>
                      <a:endParaRPr lang="en-US" sz="105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(0.39)</a:t>
                      </a:r>
                      <a:endParaRPr lang="en-US" sz="105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  0.38 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  2.40 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</a:rPr>
                        <a:t>0.00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extLst>
                  <a:ext uri="{0D108BD9-81ED-4DB2-BD59-A6C34878D82A}">
                    <a16:rowId xmlns:a16="http://schemas.microsoft.com/office/drawing/2014/main" val="769771838"/>
                  </a:ext>
                </a:extLst>
              </a:tr>
              <a:tr h="1581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NAICS 80 (Other services)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3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(0.66)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(1.73)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(0.67)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(2.60)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</a:rPr>
                        <a:t>0.00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extLst>
                  <a:ext uri="{0D108BD9-81ED-4DB2-BD59-A6C34878D82A}">
                    <a16:rowId xmlns:a16="http://schemas.microsoft.com/office/drawing/2014/main" val="1053754932"/>
                  </a:ext>
                </a:extLst>
              </a:tr>
              <a:tr h="1581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NAICS 90 (Public admin)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163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  1.55 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  5.58 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  0.54 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  2.16 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</a:rPr>
                        <a:t>0.00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extLst>
                  <a:ext uri="{0D108BD9-81ED-4DB2-BD59-A6C34878D82A}">
                    <a16:rowId xmlns:a16="http://schemas.microsoft.com/office/drawing/2014/main" val="833389345"/>
                  </a:ext>
                </a:extLst>
              </a:tr>
              <a:tr h="1581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Auto minus transit time (work)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0.0025 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  2.24 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0.0038 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  3.65 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</a:rPr>
                        <a:t>0.00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extLst>
                  <a:ext uri="{0D108BD9-81ED-4DB2-BD59-A6C34878D82A}">
                    <a16:rowId xmlns:a16="http://schemas.microsoft.com/office/drawing/2014/main" val="3562667634"/>
                  </a:ext>
                </a:extLst>
              </a:tr>
              <a:tr h="1581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Constant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(7.62)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(6.27)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(4.96)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(3.80)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</a:rPr>
                        <a:t>0.00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extLst>
                  <a:ext uri="{0D108BD9-81ED-4DB2-BD59-A6C34878D82A}">
                    <a16:rowId xmlns:a16="http://schemas.microsoft.com/office/drawing/2014/main" val="1512995999"/>
                  </a:ext>
                </a:extLst>
              </a:tr>
              <a:tr h="1581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Theta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  0.72 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>
                          <a:effectLst/>
                        </a:rPr>
                        <a:t>          3.74 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07" marR="7907" marT="7907" marB="0" anchor="b"/>
                </a:tc>
                <a:extLst>
                  <a:ext uri="{0D108BD9-81ED-4DB2-BD59-A6C34878D82A}">
                    <a16:rowId xmlns:a16="http://schemas.microsoft.com/office/drawing/2014/main" val="4152667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98222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1F38DE-627A-4890-8085-1344B5F2FC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Estimation results explained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ADBFC1-3A96-4987-B10C-45FB735276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92666" y="1235366"/>
            <a:ext cx="8094662" cy="4370387"/>
          </a:xfrm>
        </p:spPr>
        <p:txBody>
          <a:bodyPr/>
          <a:lstStyle/>
          <a:p>
            <a:r>
              <a:rPr lang="en-US" sz="2000" dirty="0"/>
              <a:t>Person type</a:t>
            </a:r>
          </a:p>
          <a:p>
            <a:pPr lvl="1"/>
            <a:r>
              <a:rPr lang="en-US" sz="1800" dirty="0"/>
              <a:t>Full-time workers, part-time workers, university students more likely to have subsidized passes</a:t>
            </a:r>
          </a:p>
          <a:p>
            <a:pPr lvl="1"/>
            <a:r>
              <a:rPr lang="en-US" sz="1800" dirty="0"/>
              <a:t>Non-working adults and retired more likely to have unsubsidized passes</a:t>
            </a:r>
          </a:p>
          <a:p>
            <a:r>
              <a:rPr lang="en-US" sz="2000" dirty="0"/>
              <a:t>Income</a:t>
            </a:r>
          </a:p>
          <a:p>
            <a:pPr lvl="1"/>
            <a:r>
              <a:rPr lang="en-US" sz="1800" dirty="0"/>
              <a:t>Very low income, very high income more likely to own passes</a:t>
            </a:r>
          </a:p>
          <a:p>
            <a:r>
              <a:rPr lang="en-US" sz="2000" dirty="0"/>
              <a:t>Industry</a:t>
            </a:r>
          </a:p>
          <a:p>
            <a:pPr lvl="1"/>
            <a:r>
              <a:rPr lang="en-US" sz="1800" dirty="0"/>
              <a:t>Professionals (NAICS 50) more likely to own passes, slightly more likely to own subsidized passes</a:t>
            </a:r>
          </a:p>
          <a:p>
            <a:pPr lvl="1"/>
            <a:r>
              <a:rPr lang="en-US" sz="1800" dirty="0"/>
              <a:t>Public sector employees much more likely to own passes, subsidized</a:t>
            </a:r>
          </a:p>
          <a:p>
            <a:r>
              <a:rPr lang="en-US" sz="2000" dirty="0"/>
              <a:t>Accessibility</a:t>
            </a:r>
          </a:p>
          <a:p>
            <a:pPr lvl="1"/>
            <a:r>
              <a:rPr lang="en-US" sz="1800" dirty="0"/>
              <a:t>The better transit is compared to auto generalized time, the more likely transit pass ownership is</a:t>
            </a:r>
          </a:p>
          <a:p>
            <a:r>
              <a:rPr lang="en-US" sz="2000" dirty="0"/>
              <a:t>Nesting coefficient is within expected range (0.72)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611242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A1C48-2B97-46F5-A41E-CB81803627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about interaction of transit pass with parking pass/free parking?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AC3297-7456-4FF7-BDEA-3C4FD502D8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0213" y="1408113"/>
            <a:ext cx="8094662" cy="4370387"/>
          </a:xfrm>
        </p:spPr>
        <p:txBody>
          <a:bodyPr/>
          <a:lstStyle/>
          <a:p>
            <a:r>
              <a:rPr lang="en-US" dirty="0"/>
              <a:t>Employer provided parking/reimbursement not asked in recruitment survey</a:t>
            </a:r>
          </a:p>
          <a:p>
            <a:r>
              <a:rPr lang="en-US" dirty="0"/>
              <a:t>Place survey</a:t>
            </a:r>
          </a:p>
          <a:p>
            <a:pPr lvl="1"/>
            <a:r>
              <a:rPr lang="en-US" dirty="0"/>
              <a:t>How much did you pay to park?</a:t>
            </a:r>
          </a:p>
          <a:p>
            <a:pPr lvl="1"/>
            <a:r>
              <a:rPr lang="en-US" dirty="0"/>
              <a:t>What parking type did you use (credit card, cash, employer pass, etc.)?</a:t>
            </a:r>
          </a:p>
          <a:p>
            <a:pPr lvl="1"/>
            <a:r>
              <a:rPr lang="en-US" dirty="0"/>
              <a:t>How much did you pay out-of-pocket that was </a:t>
            </a:r>
            <a:r>
              <a:rPr lang="en-US" i="1" dirty="0"/>
              <a:t>not reimbursed?</a:t>
            </a:r>
          </a:p>
          <a:p>
            <a:r>
              <a:rPr lang="en-US" dirty="0"/>
              <a:t>Messy data</a:t>
            </a:r>
          </a:p>
          <a:p>
            <a:pPr lvl="1"/>
            <a:r>
              <a:rPr lang="en-US" dirty="0"/>
              <a:t>346 cases where “not reimbursed” amount greater than “amount paid” out of 782 total cases with a “not reimbursed” amount greater than zero</a:t>
            </a:r>
          </a:p>
          <a:p>
            <a:pPr lvl="1"/>
            <a:r>
              <a:rPr lang="en-US" dirty="0"/>
              <a:t>When merged with person data, no conclusions could be drawn regarding interaction due to small sample and data issues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9168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6B63FC-B294-469A-AECC-310BD5309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18C91E-8484-4894-AF40-2836969D867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Persons owning subsidized pass should see a fare equal to (1- subsidy percent) * average fare</a:t>
            </a:r>
          </a:p>
          <a:p>
            <a:pPr lvl="1"/>
            <a:r>
              <a:rPr lang="en-US" dirty="0"/>
              <a:t>Subsidy percent can be drawn from distribution or assume 50% based on data</a:t>
            </a:r>
          </a:p>
          <a:p>
            <a:pPr lvl="1"/>
            <a:r>
              <a:rPr lang="en-US" dirty="0"/>
              <a:t>Average fare can be calculated from on-board data, or assume some discount (85%?) over cash fare</a:t>
            </a:r>
          </a:p>
          <a:p>
            <a:r>
              <a:rPr lang="en-US" dirty="0"/>
              <a:t>Persons owning a non-subsidized pass should see a fare equal to average fare </a:t>
            </a:r>
          </a:p>
          <a:p>
            <a:r>
              <a:rPr lang="en-US" dirty="0"/>
              <a:t>Persons not owning transit pass should see full cash fare </a:t>
            </a:r>
          </a:p>
        </p:txBody>
      </p:sp>
    </p:spTree>
    <p:extLst>
      <p:ext uri="{BB962C8B-B14F-4D97-AF65-F5344CB8AC3E}">
        <p14:creationId xmlns:p14="http://schemas.microsoft.com/office/powerpoint/2010/main" val="24365762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2E4F3E-3CBC-4661-A967-84281783F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pic>
        <p:nvPicPr>
          <p:cNvPr id="5" name="Picture 4" descr="A white and blue train&#10;&#10;Description automatically generated with medium confidence">
            <a:extLst>
              <a:ext uri="{FF2B5EF4-FFF2-40B4-BE49-F238E27FC236}">
                <a16:creationId xmlns:a16="http://schemas.microsoft.com/office/drawing/2014/main" id="{43D86CA3-99F1-4998-B24C-DD1FE2BA0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900237" y="1564834"/>
            <a:ext cx="5343525" cy="4443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8110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21427C5-1C23-8C44-8A34-1EF2EFD5A6F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Joel Freedman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120BE7-0C94-E34D-9495-7C6A4B6BF24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Senior Director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207EA1-3BB8-EF48-BF30-42717502519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Joel.freedman@rsginc.com</a:t>
            </a:r>
          </a:p>
        </p:txBody>
      </p:sp>
    </p:spTree>
    <p:extLst>
      <p:ext uri="{BB962C8B-B14F-4D97-AF65-F5344CB8AC3E}">
        <p14:creationId xmlns:p14="http://schemas.microsoft.com/office/powerpoint/2010/main" val="17297805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06A0DB-98C0-446D-9657-DA5925EB6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for estimation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283955-679D-4223-9DD9-6D1A5C9B079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California Household Travel Survey for MTC</a:t>
            </a:r>
          </a:p>
          <a:p>
            <a:pPr lvl="1"/>
            <a:r>
              <a:rPr lang="en-US" dirty="0" err="1"/>
              <a:t>Xx</a:t>
            </a:r>
            <a:r>
              <a:rPr lang="en-US" dirty="0"/>
              <a:t> households</a:t>
            </a:r>
          </a:p>
          <a:p>
            <a:pPr lvl="1"/>
            <a:r>
              <a:rPr lang="en-US" dirty="0"/>
              <a:t>23,948 persons</a:t>
            </a:r>
          </a:p>
          <a:p>
            <a:r>
              <a:rPr lang="en-US" dirty="0"/>
              <a:t>Data collected transit pass ownership at person level, type of pass owned, whether pass was subsidized, and amount of subsidy</a:t>
            </a:r>
          </a:p>
          <a:p>
            <a:r>
              <a:rPr lang="en-US" dirty="0"/>
              <a:t>Most complete dataset with respect to transit pass ownership and largest sample size in a region with several transit options</a:t>
            </a:r>
          </a:p>
        </p:txBody>
      </p:sp>
    </p:spTree>
    <p:extLst>
      <p:ext uri="{BB962C8B-B14F-4D97-AF65-F5344CB8AC3E}">
        <p14:creationId xmlns:p14="http://schemas.microsoft.com/office/powerpoint/2010/main" val="17828795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40881-BB5C-4C77-85C6-B316DE3EF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Pass ownership by person type, unweighted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E8A2EC7-970F-4F1B-95C7-020BE663A5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8498975"/>
              </p:ext>
            </p:extLst>
          </p:nvPr>
        </p:nvGraphicFramePr>
        <p:xfrm>
          <a:off x="592666" y="1363663"/>
          <a:ext cx="7732713" cy="2482215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762880690"/>
                    </a:ext>
                  </a:extLst>
                </a:gridCol>
                <a:gridCol w="860425">
                  <a:extLst>
                    <a:ext uri="{9D8B030D-6E8A-4147-A177-3AD203B41FA5}">
                      <a16:colId xmlns:a16="http://schemas.microsoft.com/office/drawing/2014/main" val="2495835783"/>
                    </a:ext>
                  </a:extLst>
                </a:gridCol>
                <a:gridCol w="865188">
                  <a:extLst>
                    <a:ext uri="{9D8B030D-6E8A-4147-A177-3AD203B41FA5}">
                      <a16:colId xmlns:a16="http://schemas.microsoft.com/office/drawing/2014/main" val="1909009908"/>
                    </a:ext>
                  </a:extLst>
                </a:gridCol>
                <a:gridCol w="804862">
                  <a:extLst>
                    <a:ext uri="{9D8B030D-6E8A-4147-A177-3AD203B41FA5}">
                      <a16:colId xmlns:a16="http://schemas.microsoft.com/office/drawing/2014/main" val="349932997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105241415"/>
                    </a:ext>
                  </a:extLst>
                </a:gridCol>
                <a:gridCol w="881063">
                  <a:extLst>
                    <a:ext uri="{9D8B030D-6E8A-4147-A177-3AD203B41FA5}">
                      <a16:colId xmlns:a16="http://schemas.microsoft.com/office/drawing/2014/main" val="2138433982"/>
                    </a:ext>
                  </a:extLst>
                </a:gridCol>
                <a:gridCol w="866775">
                  <a:extLst>
                    <a:ext uri="{9D8B030D-6E8A-4147-A177-3AD203B41FA5}">
                      <a16:colId xmlns:a16="http://schemas.microsoft.com/office/drawing/2014/main" val="3404253540"/>
                    </a:ext>
                  </a:extLst>
                </a:gridCol>
                <a:gridCol w="695325">
                  <a:extLst>
                    <a:ext uri="{9D8B030D-6E8A-4147-A177-3AD203B41FA5}">
                      <a16:colId xmlns:a16="http://schemas.microsoft.com/office/drawing/2014/main" val="3413366200"/>
                    </a:ext>
                  </a:extLst>
                </a:gridCol>
                <a:gridCol w="625475">
                  <a:extLst>
                    <a:ext uri="{9D8B030D-6E8A-4147-A177-3AD203B41FA5}">
                      <a16:colId xmlns:a16="http://schemas.microsoft.com/office/drawing/2014/main" val="3622694546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Person type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Subsidized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Not Subsidized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No Pass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Total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Subsidized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Not Subsidized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No Pass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Total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612164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516912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Full-time worker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446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1,673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6,866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8,985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5%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19%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76%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100%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7079911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Part-time worker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74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555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2,374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3,003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2%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18%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79%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100%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89470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University student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41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262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864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1,167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4%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22%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74%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100%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6414403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Non-working adult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445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2,898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3,348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0%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13%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87%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100%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4808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Retired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476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2,229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2,707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0%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18%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82%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100%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1559941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Driving age student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130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581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720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1%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18%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81%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100%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6580994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Non-driving age student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3,009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3,010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0%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0%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100%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100%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954678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Preschooler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1,008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1,008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0%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0%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100%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100%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8167611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Total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577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3,542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19,829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23,948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2%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15%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83%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100%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104497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19344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28A9F-8912-4510-89C0-E1B270F2FB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Pass ownership by person type, weighted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65FBEE3-193E-4E30-9BFF-AE636ADFF0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4357267"/>
              </p:ext>
            </p:extLst>
          </p:nvPr>
        </p:nvGraphicFramePr>
        <p:xfrm>
          <a:off x="705643" y="1412874"/>
          <a:ext cx="7732713" cy="3448050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1533761">
                  <a:extLst>
                    <a:ext uri="{9D8B030D-6E8A-4147-A177-3AD203B41FA5}">
                      <a16:colId xmlns:a16="http://schemas.microsoft.com/office/drawing/2014/main" val="2660275385"/>
                    </a:ext>
                  </a:extLst>
                </a:gridCol>
                <a:gridCol w="851025">
                  <a:extLst>
                    <a:ext uri="{9D8B030D-6E8A-4147-A177-3AD203B41FA5}">
                      <a16:colId xmlns:a16="http://schemas.microsoft.com/office/drawing/2014/main" val="2590596632"/>
                    </a:ext>
                  </a:extLst>
                </a:gridCol>
                <a:gridCol w="880174">
                  <a:extLst>
                    <a:ext uri="{9D8B030D-6E8A-4147-A177-3AD203B41FA5}">
                      <a16:colId xmlns:a16="http://schemas.microsoft.com/office/drawing/2014/main" val="4014234177"/>
                    </a:ext>
                  </a:extLst>
                </a:gridCol>
                <a:gridCol w="781050">
                  <a:extLst>
                    <a:ext uri="{9D8B030D-6E8A-4147-A177-3AD203B41FA5}">
                      <a16:colId xmlns:a16="http://schemas.microsoft.com/office/drawing/2014/main" val="4144764268"/>
                    </a:ext>
                  </a:extLst>
                </a:gridCol>
                <a:gridCol w="647700">
                  <a:extLst>
                    <a:ext uri="{9D8B030D-6E8A-4147-A177-3AD203B41FA5}">
                      <a16:colId xmlns:a16="http://schemas.microsoft.com/office/drawing/2014/main" val="577436992"/>
                    </a:ext>
                  </a:extLst>
                </a:gridCol>
                <a:gridCol w="933450">
                  <a:extLst>
                    <a:ext uri="{9D8B030D-6E8A-4147-A177-3AD203B41FA5}">
                      <a16:colId xmlns:a16="http://schemas.microsoft.com/office/drawing/2014/main" val="3851904144"/>
                    </a:ext>
                  </a:extLst>
                </a:gridCol>
                <a:gridCol w="819150">
                  <a:extLst>
                    <a:ext uri="{9D8B030D-6E8A-4147-A177-3AD203B41FA5}">
                      <a16:colId xmlns:a16="http://schemas.microsoft.com/office/drawing/2014/main" val="1957841254"/>
                    </a:ext>
                  </a:extLst>
                </a:gridCol>
                <a:gridCol w="672898">
                  <a:extLst>
                    <a:ext uri="{9D8B030D-6E8A-4147-A177-3AD203B41FA5}">
                      <a16:colId xmlns:a16="http://schemas.microsoft.com/office/drawing/2014/main" val="1597615876"/>
                    </a:ext>
                  </a:extLst>
                </a:gridCol>
                <a:gridCol w="613505">
                  <a:extLst>
                    <a:ext uri="{9D8B030D-6E8A-4147-A177-3AD203B41FA5}">
                      <a16:colId xmlns:a16="http://schemas.microsoft.com/office/drawing/2014/main" val="1058358227"/>
                    </a:ext>
                  </a:extLst>
                </a:gridCol>
              </a:tblGrid>
              <a:tr h="31654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Person type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Subsidized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Not Subsidized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No Pass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Total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Subsidized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Not Subsidized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No Pass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Total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41572595"/>
                  </a:ext>
                </a:extLst>
              </a:tr>
              <a:tr h="31654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Full-time worker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136,426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459,313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1,886,332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         2,482,072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5%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19%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76%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100%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6804087"/>
                  </a:ext>
                </a:extLst>
              </a:tr>
              <a:tr h="18383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Part-time worker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20,340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125,425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585,308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             731,072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17%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80%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100%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18630796"/>
                  </a:ext>
                </a:extLst>
              </a:tr>
              <a:tr h="31654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University student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28,514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101,852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336,152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             466,517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22%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72%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100%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61639803"/>
                  </a:ext>
                </a:extLst>
              </a:tr>
              <a:tr h="31654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Non-working adult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2,019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159,072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856,736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         1,017,827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16%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84%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100%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63989114"/>
                  </a:ext>
                </a:extLst>
              </a:tr>
              <a:tr h="31654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Retired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566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128,698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573,850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             703,115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18%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82%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100%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15550767"/>
                  </a:ext>
                </a:extLst>
              </a:tr>
              <a:tr h="31654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Driving age student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3,809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33,314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150,992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             188,115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18%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80%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100%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58328723"/>
                  </a:ext>
                </a:extLst>
              </a:tr>
              <a:tr h="31654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Non-driving age student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954,312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             954,373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100%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100%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61919150"/>
                  </a:ext>
                </a:extLst>
              </a:tr>
              <a:tr h="31654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Preschooler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434,305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             434,305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100%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100%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61576585"/>
                  </a:ext>
                </a:extLst>
              </a:tr>
              <a:tr h="31654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Total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   191,675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1,007,735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5,777,988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         6,977,397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3%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14%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83%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100%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09981638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B4E1A1FD-A65F-4EE5-A6F9-21474C1A68B0}"/>
              </a:ext>
            </a:extLst>
          </p:cNvPr>
          <p:cNvSpPr/>
          <p:nvPr/>
        </p:nvSpPr>
        <p:spPr>
          <a:xfrm>
            <a:off x="2247900" y="4533900"/>
            <a:ext cx="1743075" cy="327024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73638C1-9DE8-44E7-8241-9194AD469073}"/>
              </a:ext>
            </a:extLst>
          </p:cNvPr>
          <p:cNvSpPr txBox="1"/>
          <p:nvPr/>
        </p:nvSpPr>
        <p:spPr>
          <a:xfrm>
            <a:off x="2171700" y="5134492"/>
            <a:ext cx="49680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Approximately 1.5M weekday transit boardings</a:t>
            </a:r>
          </a:p>
        </p:txBody>
      </p:sp>
    </p:spTree>
    <p:extLst>
      <p:ext uri="{BB962C8B-B14F-4D97-AF65-F5344CB8AC3E}">
        <p14:creationId xmlns:p14="http://schemas.microsoft.com/office/powerpoint/2010/main" val="18866510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523AD3-54E7-4D23-BC79-2DFCD4B12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Transit pass type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ABA1854-7E1B-444B-9674-C38559E1C9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3843464"/>
              </p:ext>
            </p:extLst>
          </p:nvPr>
        </p:nvGraphicFramePr>
        <p:xfrm>
          <a:off x="1666875" y="1417638"/>
          <a:ext cx="4968875" cy="2476500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2828437">
                  <a:extLst>
                    <a:ext uri="{9D8B030D-6E8A-4147-A177-3AD203B41FA5}">
                      <a16:colId xmlns:a16="http://schemas.microsoft.com/office/drawing/2014/main" val="4239907754"/>
                    </a:ext>
                  </a:extLst>
                </a:gridCol>
                <a:gridCol w="978486">
                  <a:extLst>
                    <a:ext uri="{9D8B030D-6E8A-4147-A177-3AD203B41FA5}">
                      <a16:colId xmlns:a16="http://schemas.microsoft.com/office/drawing/2014/main" val="3716319370"/>
                    </a:ext>
                  </a:extLst>
                </a:gridCol>
                <a:gridCol w="1161952">
                  <a:extLst>
                    <a:ext uri="{9D8B030D-6E8A-4147-A177-3AD203B41FA5}">
                      <a16:colId xmlns:a16="http://schemas.microsoft.com/office/drawing/2014/main" val="1159230836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Transit pass type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Freq.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Percent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81616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BayArea Clipper Card (Clip)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          747,034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62%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1798638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San Diego Compass Card (Comp)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               1,085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221373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Tap Card or EZ Transit Pass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            17,557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021216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Other local bus pass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          126,729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11%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1147797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Other express/ commuter bus pass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            17,166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1769695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Other light rail/subway/train/ streetcar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            51,860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8199044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Dial-a-ride/paratransit pass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            16,643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0127331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Ferry/boatpass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               6,991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8304373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Other (specify)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          177,201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15%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516416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DK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            33,134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2276646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RF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               4,009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1055722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Total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      1,199,410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100%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01178468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6EAF5D6D-2E22-442E-89DC-E90B4C2FE73A}"/>
              </a:ext>
            </a:extLst>
          </p:cNvPr>
          <p:cNvSpPr txBox="1"/>
          <p:nvPr/>
        </p:nvSpPr>
        <p:spPr>
          <a:xfrm>
            <a:off x="1009649" y="4143375"/>
            <a:ext cx="756285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</a:rPr>
              <a:t>Many different types of transit passes (~30 transit operators in region)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</a:rPr>
              <a:t>Some persons have multiple passes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</a:rPr>
              <a:t>Each pass has different types of discounts (seniors, students, etc.)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</a:rPr>
              <a:t>Exact type of pass and discount not collected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</a:rPr>
              <a:t>On-board survey data could be used to estimate average fare paid based on pass type used</a:t>
            </a:r>
          </a:p>
        </p:txBody>
      </p:sp>
    </p:spTree>
    <p:extLst>
      <p:ext uri="{BB962C8B-B14F-4D97-AF65-F5344CB8AC3E}">
        <p14:creationId xmlns:p14="http://schemas.microsoft.com/office/powerpoint/2010/main" val="28922489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1295BD-2707-4026-9FA6-7E84C6A15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Amount of subsidy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B1854-9818-454A-9DB7-0683E1D8BBB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4800" y="1281404"/>
            <a:ext cx="8094662" cy="4370387"/>
          </a:xfrm>
        </p:spPr>
        <p:txBody>
          <a:bodyPr/>
          <a:lstStyle/>
          <a:p>
            <a:r>
              <a:rPr lang="en-US" dirty="0"/>
              <a:t>Subsidy has the effect of reducing perceived fare</a:t>
            </a:r>
          </a:p>
          <a:p>
            <a:r>
              <a:rPr lang="en-US" dirty="0"/>
              <a:t>Subsidy converted to daily and compared to work or school round-trip fare from best walk-transit path</a:t>
            </a:r>
          </a:p>
          <a:p>
            <a:pPr lvl="1"/>
            <a:r>
              <a:rPr lang="en-US" dirty="0"/>
              <a:t>Work fare used if person type = full-time or part-time worker, else school fare used.</a:t>
            </a:r>
          </a:p>
          <a:p>
            <a:pPr lvl="1"/>
            <a:r>
              <a:rPr lang="en-US" dirty="0"/>
              <a:t>Capped at 100%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825521F-759F-4E78-B439-A9683D04D4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9237363"/>
              </p:ext>
            </p:extLst>
          </p:nvPr>
        </p:nvGraphicFramePr>
        <p:xfrm>
          <a:off x="1522412" y="3705225"/>
          <a:ext cx="6099175" cy="2665095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2079625">
                  <a:extLst>
                    <a:ext uri="{9D8B030D-6E8A-4147-A177-3AD203B41FA5}">
                      <a16:colId xmlns:a16="http://schemas.microsoft.com/office/drawing/2014/main" val="2681811978"/>
                    </a:ext>
                  </a:extLst>
                </a:gridCol>
                <a:gridCol w="1200150">
                  <a:extLst>
                    <a:ext uri="{9D8B030D-6E8A-4147-A177-3AD203B41FA5}">
                      <a16:colId xmlns:a16="http://schemas.microsoft.com/office/drawing/2014/main" val="2277746231"/>
                    </a:ext>
                  </a:extLst>
                </a:gridCol>
                <a:gridCol w="1190625">
                  <a:extLst>
                    <a:ext uri="{9D8B030D-6E8A-4147-A177-3AD203B41FA5}">
                      <a16:colId xmlns:a16="http://schemas.microsoft.com/office/drawing/2014/main" val="3462509222"/>
                    </a:ext>
                  </a:extLst>
                </a:gridCol>
                <a:gridCol w="1628775">
                  <a:extLst>
                    <a:ext uri="{9D8B030D-6E8A-4147-A177-3AD203B41FA5}">
                      <a16:colId xmlns:a16="http://schemas.microsoft.com/office/drawing/2014/main" val="1494821668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Transit subsidy unit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Freq.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Percent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Conversion to daily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4719024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Per hour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0.36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 subsidy * 24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9336404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Per day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4.2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NA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433316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Per week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3.84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subsidy * 1/5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3309706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Per month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333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39.98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 subsidy * 1/22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0460068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Per semester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3.48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 subsidy * 1/(4*22)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8469854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Per year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64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7.68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subsidy * 1/(12*22)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0495854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Other (specify)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3.84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various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605708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DK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238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28.57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NA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1921859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RF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67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8.04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NA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8564457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Total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833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478793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60294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BABE2A47-9885-4873-81B7-391D8C00BB3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0559336"/>
              </p:ext>
            </p:extLst>
          </p:nvPr>
        </p:nvGraphicFramePr>
        <p:xfrm>
          <a:off x="525462" y="1235366"/>
          <a:ext cx="8093075" cy="4654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FCC9A8C0-D325-4CBA-83DE-EFF605835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666" y="274638"/>
            <a:ext cx="8094133" cy="960728"/>
          </a:xfrm>
        </p:spPr>
        <p:txBody>
          <a:bodyPr anchor="ctr">
            <a:normAutofit/>
          </a:bodyPr>
          <a:lstStyle/>
          <a:p>
            <a:r>
              <a:rPr lang="en-US" dirty="0"/>
              <a:t>Daily subsidy compared to round-trip mandatory fare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4ECC72-1705-4CBE-BAC8-D701A67313F6}"/>
              </a:ext>
            </a:extLst>
          </p:cNvPr>
          <p:cNvSpPr txBox="1"/>
          <p:nvPr/>
        </p:nvSpPr>
        <p:spPr>
          <a:xfrm>
            <a:off x="2781300" y="5831443"/>
            <a:ext cx="37519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Average subsidized percent = 49%</a:t>
            </a:r>
          </a:p>
        </p:txBody>
      </p:sp>
    </p:spTree>
    <p:extLst>
      <p:ext uri="{BB962C8B-B14F-4D97-AF65-F5344CB8AC3E}">
        <p14:creationId xmlns:p14="http://schemas.microsoft.com/office/powerpoint/2010/main" val="33703121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A9795-4FEA-42C1-AF8B-F2D60FCC6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for estimation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E32C15-7C49-4971-8A04-8F3E7FE8BB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2000" dirty="0"/>
              <a:t>Household and person attributes</a:t>
            </a:r>
          </a:p>
          <a:p>
            <a:pPr lvl="1"/>
            <a:r>
              <a:rPr lang="en-US" sz="1800" dirty="0"/>
              <a:t>Income, person type, industry</a:t>
            </a:r>
          </a:p>
          <a:p>
            <a:r>
              <a:rPr lang="en-US" sz="2000" dirty="0"/>
              <a:t>Mobility attributes to work and school commute (from TM2)</a:t>
            </a:r>
          </a:p>
          <a:p>
            <a:pPr lvl="1"/>
            <a:r>
              <a:rPr lang="en-US" sz="1800" dirty="0"/>
              <a:t>Auto generalized time (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autoGenTime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= time + (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dist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cpm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+ tolls)/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vot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*60</a:t>
            </a:r>
            <a:r>
              <a:rPr lang="en-US" sz="1800" dirty="0"/>
              <a:t>)</a:t>
            </a:r>
          </a:p>
          <a:p>
            <a:pPr lvl="1"/>
            <a:r>
              <a:rPr lang="en-US" sz="1800" dirty="0"/>
              <a:t>Transit generalized time (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in-vehicle time + 1.5*(walk time + first wait time)+2*transfer wait time + 10*transfers + fare*100/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vot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*60</a:t>
            </a:r>
            <a:r>
              <a:rPr lang="en-US" sz="1800" dirty="0"/>
              <a:t>)</a:t>
            </a:r>
          </a:p>
          <a:p>
            <a:pPr lvl="1"/>
            <a:r>
              <a:rPr lang="en-US" sz="1800" dirty="0"/>
              <a:t>Auto minus transit generalized time (higher should be + for transit pass ownership)</a:t>
            </a:r>
          </a:p>
          <a:p>
            <a:pPr lvl="1"/>
            <a:r>
              <a:rPr lang="en-US" sz="1800" dirty="0"/>
              <a:t>Availability of rail in path</a:t>
            </a:r>
          </a:p>
          <a:p>
            <a:r>
              <a:rPr lang="en-US" sz="2000" dirty="0"/>
              <a:t>Household transit accessibility</a:t>
            </a:r>
          </a:p>
          <a:p>
            <a:pPr lvl="1"/>
            <a:r>
              <a:rPr lang="en-US" sz="1800" dirty="0"/>
              <a:t>Destination choice logsum from household microzone to non-mandatory activities by off-peak walk-transit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F5E4C2-50FD-4E3B-9AE1-A3276A451EEB}"/>
              </a:ext>
            </a:extLst>
          </p:cNvPr>
          <p:cNvSpPr txBox="1"/>
          <p:nvPr/>
        </p:nvSpPr>
        <p:spPr>
          <a:xfrm>
            <a:off x="1333501" y="6260196"/>
            <a:ext cx="69532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Notes: cost per mile (</a:t>
            </a:r>
            <a:r>
              <a:rPr lang="en-US" sz="16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cpm</a:t>
            </a:r>
            <a:r>
              <a:rPr lang="en-US" sz="16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) = 17.23 cents; Value of time (</a:t>
            </a:r>
            <a:r>
              <a:rPr lang="en-US" sz="16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VOT</a:t>
            </a:r>
            <a:r>
              <a:rPr lang="en-US" sz="16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) = $15/hour; best walk-transit path used for transit skims</a:t>
            </a:r>
          </a:p>
        </p:txBody>
      </p:sp>
    </p:spTree>
    <p:extLst>
      <p:ext uri="{BB962C8B-B14F-4D97-AF65-F5344CB8AC3E}">
        <p14:creationId xmlns:p14="http://schemas.microsoft.com/office/powerpoint/2010/main" val="31909289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D5335-7C10-4655-A0EB-8318B629E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 structure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3C7AD033-D386-42F2-8FC2-2C9392870D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0463840"/>
              </p:ext>
            </p:extLst>
          </p:nvPr>
        </p:nvGraphicFramePr>
        <p:xfrm>
          <a:off x="-559210" y="1619250"/>
          <a:ext cx="5961888" cy="29285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E6B8D69-3EAF-435D-9B04-A7089BC9FEDC}"/>
              </a:ext>
            </a:extLst>
          </p:cNvPr>
          <p:cNvSpPr txBox="1"/>
          <p:nvPr/>
        </p:nvSpPr>
        <p:spPr>
          <a:xfrm>
            <a:off x="1457367" y="4657725"/>
            <a:ext cx="1928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Original proposal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CBABA427-BE8F-40B7-AB00-E7284518E1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45193896"/>
              </p:ext>
            </p:extLst>
          </p:nvPr>
        </p:nvGraphicFramePr>
        <p:xfrm>
          <a:off x="3765140" y="1619250"/>
          <a:ext cx="5961888" cy="29285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1EB5BCAC-05DD-4CB8-A40B-7E9190A8C680}"/>
              </a:ext>
            </a:extLst>
          </p:cNvPr>
          <p:cNvSpPr txBox="1"/>
          <p:nvPr/>
        </p:nvSpPr>
        <p:spPr>
          <a:xfrm>
            <a:off x="6200817" y="4657725"/>
            <a:ext cx="1954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Estimated model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A46D685-6390-4F8C-A838-CF4C7CF29DA1}"/>
              </a:ext>
            </a:extLst>
          </p:cNvPr>
          <p:cNvSpPr txBox="1"/>
          <p:nvPr/>
        </p:nvSpPr>
        <p:spPr>
          <a:xfrm>
            <a:off x="1074889" y="5379482"/>
            <a:ext cx="6994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Not possible to identify fully subsidized pass ownership from data</a:t>
            </a:r>
          </a:p>
        </p:txBody>
      </p:sp>
    </p:spTree>
    <p:extLst>
      <p:ext uri="{BB962C8B-B14F-4D97-AF65-F5344CB8AC3E}">
        <p14:creationId xmlns:p14="http://schemas.microsoft.com/office/powerpoint/2010/main" val="1581759158"/>
      </p:ext>
    </p:extLst>
  </p:cSld>
  <p:clrMapOvr>
    <a:masterClrMapping/>
  </p:clrMapOvr>
</p:sld>
</file>

<file path=ppt/theme/theme1.xml><?xml version="1.0" encoding="utf-8"?>
<a:theme xmlns:a="http://schemas.openxmlformats.org/drawingml/2006/main" name="PowerPoint Presentation">
  <a:themeElements>
    <a:clrScheme name="RSG">
      <a:dk1>
        <a:srgbClr val="48484A"/>
      </a:dk1>
      <a:lt1>
        <a:sysClr val="window" lastClr="FFFFFF"/>
      </a:lt1>
      <a:dk2>
        <a:srgbClr val="262626"/>
      </a:dk2>
      <a:lt2>
        <a:srgbClr val="F68B1F"/>
      </a:lt2>
      <a:accent1>
        <a:srgbClr val="006FA1"/>
      </a:accent1>
      <a:accent2>
        <a:srgbClr val="75BEE9"/>
      </a:accent2>
      <a:accent3>
        <a:srgbClr val="63AF5E"/>
      </a:accent3>
      <a:accent4>
        <a:srgbClr val="FFC20E"/>
      </a:accent4>
      <a:accent5>
        <a:srgbClr val="524D85"/>
      </a:accent5>
      <a:accent6>
        <a:srgbClr val="BA1222"/>
      </a:accent6>
      <a:hlink>
        <a:srgbClr val="0000FF"/>
      </a:hlink>
      <a:folHlink>
        <a:srgbClr val="B1B3B5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err="1">
            <a:solidFill>
              <a:schemeClr val="tx1">
                <a:lumMod val="50000"/>
                <a:lumOff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RSG PPT Template.potx" id="{452BFC72-6413-48F5-84CD-CDE6504D51DB}" vid="{E5D65285-4652-4235-B691-FFE21A642A8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983192E243B06448FAEAAC77255F256" ma:contentTypeVersion="14" ma:contentTypeDescription="Create a new document." ma:contentTypeScope="" ma:versionID="3c89457d14386a6aa7facf69c4262d39">
  <xsd:schema xmlns:xsd="http://www.w3.org/2001/XMLSchema" xmlns:xs="http://www.w3.org/2001/XMLSchema" xmlns:p="http://schemas.microsoft.com/office/2006/metadata/properties" xmlns:ns1="http://schemas.microsoft.com/sharepoint/v3" xmlns:ns2="3b0b7883-d909-4fd3-9b55-7b9eba4e8fcf" xmlns:ns3="c668f435-839b-411d-a3d8-c3f5a3c01a6c" targetNamespace="http://schemas.microsoft.com/office/2006/metadata/properties" ma:root="true" ma:fieldsID="c6468932c30ca8b5b1c781f3fb29e31b" ns1:_="" ns2:_="" ns3:_="">
    <xsd:import namespace="http://schemas.microsoft.com/sharepoint/v3"/>
    <xsd:import namespace="3b0b7883-d909-4fd3-9b55-7b9eba4e8fcf"/>
    <xsd:import namespace="c668f435-839b-411d-a3d8-c3f5a3c01a6c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0b7883-d909-4fd3-9b55-7b9eba4e8fc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68f435-839b-411d-a3d8-c3f5a3c01a6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FBD64A70-4162-4898-AEE9-B7A7319F512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3b0b7883-d909-4fd3-9b55-7b9eba4e8fcf"/>
    <ds:schemaRef ds:uri="c668f435-839b-411d-a3d8-c3f5a3c01a6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23E702B-A4A8-49D1-8100-74D24C5D8E8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AB548D2-16E5-4D59-9228-B99A31CAF826}">
  <ds:schemaRefs>
    <ds:schemaRef ds:uri="http://purl.org/dc/elements/1.1/"/>
    <ds:schemaRef ds:uri="http://schemas.microsoft.com/office/infopath/2007/PartnerControls"/>
    <ds:schemaRef ds:uri="http://purl.org/dc/terms/"/>
    <ds:schemaRef ds:uri="http://purl.org/dc/dcmitype/"/>
    <ds:schemaRef ds:uri="3b0b7883-d909-4fd3-9b55-7b9eba4e8fcf"/>
    <ds:schemaRef ds:uri="http://schemas.microsoft.com/office/2006/documentManagement/types"/>
    <ds:schemaRef ds:uri="http://schemas.microsoft.com/sharepoint/v3"/>
    <ds:schemaRef ds:uri="http://schemas.openxmlformats.org/package/2006/metadata/core-properties"/>
    <ds:schemaRef ds:uri="c668f435-839b-411d-a3d8-c3f5a3c01a6c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RSG PPT Template</Template>
  <TotalTime>267</TotalTime>
  <Words>1555</Words>
  <Application>Microsoft Office PowerPoint</Application>
  <PresentationFormat>On-screen Show (4:3)</PresentationFormat>
  <Paragraphs>487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Courier New</vt:lpstr>
      <vt:lpstr>Lucida Grande</vt:lpstr>
      <vt:lpstr>PowerPoint Presentation</vt:lpstr>
      <vt:lpstr>PowerPoint Presentation</vt:lpstr>
      <vt:lpstr>Data for estimation</vt:lpstr>
      <vt:lpstr>Pass ownership by person type, unweighted</vt:lpstr>
      <vt:lpstr>Pass ownership by person type, weighted</vt:lpstr>
      <vt:lpstr>Transit pass type</vt:lpstr>
      <vt:lpstr>Amount of subsidy</vt:lpstr>
      <vt:lpstr>Daily subsidy compared to round-trip mandatory fare</vt:lpstr>
      <vt:lpstr>Data for estimation</vt:lpstr>
      <vt:lpstr>Model structure</vt:lpstr>
      <vt:lpstr>Estimation results</vt:lpstr>
      <vt:lpstr>Estimation results explained</vt:lpstr>
      <vt:lpstr>What about interaction of transit pass with parking pass/free parking?</vt:lpstr>
      <vt:lpstr>Application</vt:lpstr>
      <vt:lpstr>Questions?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Joel Freedman</dc:creator>
  <cp:lastModifiedBy>Joel Freedman</cp:lastModifiedBy>
  <cp:revision>19</cp:revision>
  <dcterms:created xsi:type="dcterms:W3CDTF">2021-04-12T11:04:19Z</dcterms:created>
  <dcterms:modified xsi:type="dcterms:W3CDTF">2021-04-12T15:31:34Z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0x010100F983192E243B06448FAEAAC77255F256</vt:lpwstr>
  </property>
</Properties>
</file>